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anva Sans Bold" charset="1" panose="020B0803030501040103"/>
      <p:regular r:id="rId32"/>
    </p:embeddedFont>
    <p:embeddedFont>
      <p:font typeface="Anton" charset="1" panose="00000500000000000000"/>
      <p:regular r:id="rId33"/>
    </p:embeddedFont>
    <p:embeddedFont>
      <p:font typeface="Poppins" charset="1" panose="00000500000000000000"/>
      <p:regular r:id="rId34"/>
    </p:embeddedFont>
    <p:embeddedFont>
      <p:font typeface="Poppins Bold" charset="1" panose="000008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jpeg" Type="http://schemas.openxmlformats.org/officeDocument/2006/relationships/image"/><Relationship Id="rId7" Target="../media/image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24.jpeg" Type="http://schemas.openxmlformats.org/officeDocument/2006/relationships/image"/><Relationship Id="rId5" Target="../media/VAGT7OU6YnE.mp4" Type="http://schemas.openxmlformats.org/officeDocument/2006/relationships/video"/><Relationship Id="rId6" Target="../media/VAGT7OU6YnE.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gif" Type="http://schemas.openxmlformats.org/officeDocument/2006/relationships/image"/><Relationship Id="rId7" Target="../media/image4.jpeg" Type="http://schemas.openxmlformats.org/officeDocument/2006/relationships/image"/><Relationship Id="rId8"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11.png" Type="http://schemas.openxmlformats.org/officeDocument/2006/relationships/image"/><Relationship Id="rId6" Target="../media/image4.jpeg" Type="http://schemas.openxmlformats.org/officeDocument/2006/relationships/image"/><Relationship Id="rId7"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5"/>
            <a:stretch>
              <a:fillRect l="0" t="0" r="0" b="0"/>
            </a:stretch>
          </a:blipFill>
        </p:spPr>
      </p:sp>
      <p:sp>
        <p:nvSpPr>
          <p:cNvPr name="Freeform 18" id="1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6"/>
            <a:stretch>
              <a:fillRect l="0" t="0" r="0" b="0"/>
            </a:stretch>
          </a:blipFill>
        </p:spPr>
      </p:sp>
      <p:sp>
        <p:nvSpPr>
          <p:cNvPr name="TextBox 19" id="19"/>
          <p:cNvSpPr txBox="true"/>
          <p:nvPr/>
        </p:nvSpPr>
        <p:spPr>
          <a:xfrm rot="0">
            <a:off x="361628" y="2733213"/>
            <a:ext cx="6408397" cy="2175093"/>
          </a:xfrm>
          <a:prstGeom prst="rect">
            <a:avLst/>
          </a:prstGeom>
        </p:spPr>
        <p:txBody>
          <a:bodyPr anchor="t" rtlCol="false" tIns="0" lIns="0" bIns="0" rIns="0">
            <a:spAutoFit/>
          </a:bodyPr>
          <a:lstStyle/>
          <a:p>
            <a:pPr algn="ctr">
              <a:lnSpc>
                <a:spcPts val="8737"/>
              </a:lnSpc>
            </a:pPr>
            <a:r>
              <a:rPr lang="en-US" sz="6241" b="true">
                <a:solidFill>
                  <a:srgbClr val="3428BA"/>
                </a:solidFill>
                <a:latin typeface="Canva Sans Bold"/>
                <a:ea typeface="Canva Sans Bold"/>
                <a:cs typeface="Canva Sans Bold"/>
                <a:sym typeface="Canva Sans Bold"/>
              </a:rPr>
              <a:t>Graduation</a:t>
            </a:r>
          </a:p>
          <a:p>
            <a:pPr algn="ctr">
              <a:lnSpc>
                <a:spcPts val="8737"/>
              </a:lnSpc>
              <a:spcBef>
                <a:spcPct val="0"/>
              </a:spcBef>
            </a:pPr>
            <a:r>
              <a:rPr lang="en-US" b="true" sz="6241">
                <a:solidFill>
                  <a:srgbClr val="3428BA"/>
                </a:solidFill>
                <a:latin typeface="Canva Sans Bold"/>
                <a:ea typeface="Canva Sans Bold"/>
                <a:cs typeface="Canva Sans Bold"/>
                <a:sym typeface="Canva Sans Bold"/>
              </a:rPr>
              <a:t>Project</a:t>
            </a:r>
          </a:p>
        </p:txBody>
      </p:sp>
      <p:sp>
        <p:nvSpPr>
          <p:cNvPr name="TextBox 20" id="20"/>
          <p:cNvSpPr txBox="true"/>
          <p:nvPr/>
        </p:nvSpPr>
        <p:spPr>
          <a:xfrm rot="0">
            <a:off x="1485713" y="5198212"/>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ACA8D4"/>
                </a:solidFill>
                <a:latin typeface="Anton"/>
                <a:ea typeface="Anton"/>
                <a:cs typeface="Anton"/>
                <a:sym typeface="Anton"/>
              </a:rPr>
              <a:t>Q-</a:t>
            </a:r>
          </a:p>
        </p:txBody>
      </p:sp>
      <p:sp>
        <p:nvSpPr>
          <p:cNvPr name="TextBox 21" id="21"/>
          <p:cNvSpPr txBox="true"/>
          <p:nvPr/>
        </p:nvSpPr>
        <p:spPr>
          <a:xfrm rot="0">
            <a:off x="2903017" y="5270613"/>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EASE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68488" y="-276452"/>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102253" y="1080680"/>
            <a:ext cx="7396567"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Dynamic Question Generation:</a:t>
            </a:r>
            <a:r>
              <a:rPr lang="en-US" sz="2189">
                <a:solidFill>
                  <a:srgbClr val="000000"/>
                </a:solidFill>
                <a:latin typeface="Poppins"/>
                <a:ea typeface="Poppins"/>
                <a:cs typeface="Poppins"/>
                <a:sym typeface="Poppins"/>
              </a:rPr>
              <a:t> Generates a wide range of questions that are suited to the particular subject areas that students are studying. This method promotes deeper knowledge and critical thinking while reducing rote memory. </a:t>
            </a:r>
          </a:p>
        </p:txBody>
      </p:sp>
      <p:sp>
        <p:nvSpPr>
          <p:cNvPr name="Freeform 7" id="7"/>
          <p:cNvSpPr/>
          <p:nvPr/>
        </p:nvSpPr>
        <p:spPr>
          <a:xfrm flipH="false" flipV="false" rot="0">
            <a:off x="11862191" y="4354941"/>
            <a:ext cx="6421715" cy="5932059"/>
          </a:xfrm>
          <a:custGeom>
            <a:avLst/>
            <a:gdLst/>
            <a:ahLst/>
            <a:cxnLst/>
            <a:rect r="r" b="b" t="t" l="l"/>
            <a:pathLst>
              <a:path h="5932059" w="6421715">
                <a:moveTo>
                  <a:pt x="0" y="0"/>
                </a:moveTo>
                <a:lnTo>
                  <a:pt x="6421714" y="0"/>
                </a:lnTo>
                <a:lnTo>
                  <a:pt x="6421714" y="5932059"/>
                </a:lnTo>
                <a:lnTo>
                  <a:pt x="0" y="59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102253" y="7723249"/>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Real-Time Feedback:</a:t>
            </a:r>
            <a:r>
              <a:rPr lang="en-US" sz="2189">
                <a:solidFill>
                  <a:srgbClr val="000000"/>
                </a:solidFill>
                <a:latin typeface="Poppins"/>
                <a:ea typeface="Poppins"/>
                <a:cs typeface="Poppins"/>
                <a:sym typeface="Poppins"/>
              </a:rPr>
              <a:t> Immediate feedback on practice questions encourages students to take a more proactive approach to studying by assisting them in identifying areas for growth. </a:t>
            </a:r>
          </a:p>
        </p:txBody>
      </p:sp>
      <p:sp>
        <p:nvSpPr>
          <p:cNvPr name="TextBox 9" id="9"/>
          <p:cNvSpPr txBox="true"/>
          <p:nvPr/>
        </p:nvSpPr>
        <p:spPr>
          <a:xfrm rot="0">
            <a:off x="3102253" y="3264847"/>
            <a:ext cx="7396567"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Comprehensive Content Coverage:</a:t>
            </a:r>
            <a:r>
              <a:rPr lang="en-US" sz="2189">
                <a:solidFill>
                  <a:srgbClr val="000000"/>
                </a:solidFill>
                <a:latin typeface="Poppins"/>
                <a:ea typeface="Poppins"/>
                <a:cs typeface="Poppins"/>
                <a:sym typeface="Poppins"/>
              </a:rPr>
              <a:t> Our model makes sure that all pertinent information is covered by utilizing an extensive collection of scientific topics database, giving students a comprehensive understanding of the subject.</a:t>
            </a:r>
          </a:p>
        </p:txBody>
      </p:sp>
      <p:sp>
        <p:nvSpPr>
          <p:cNvPr name="TextBox 10" id="10"/>
          <p:cNvSpPr txBox="true"/>
          <p:nvPr/>
        </p:nvSpPr>
        <p:spPr>
          <a:xfrm rot="0">
            <a:off x="3102253" y="5447598"/>
            <a:ext cx="7396567"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Adaptive Learning Pathways:</a:t>
            </a:r>
            <a:r>
              <a:rPr lang="en-US" sz="2189">
                <a:solidFill>
                  <a:srgbClr val="000000"/>
                </a:solidFill>
                <a:latin typeface="Poppins"/>
                <a:ea typeface="Poppins"/>
                <a:cs typeface="Poppins"/>
                <a:sym typeface="Poppins"/>
              </a:rPr>
              <a:t> Effective learning outcomes are promoted by the system, which adjusts to each student's individual learning style and pace to provide personalized study plans that focus on their areas of strength and weakness. </a:t>
            </a:r>
          </a:p>
        </p:txBody>
      </p:sp>
      <p:sp>
        <p:nvSpPr>
          <p:cNvPr name="Freeform 11" id="11"/>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6"/>
            <a:stretch>
              <a:fillRect l="0" t="0" r="0" b="0"/>
            </a:stretch>
          </a:blipFill>
        </p:spPr>
      </p:sp>
      <p:sp>
        <p:nvSpPr>
          <p:cNvPr name="Freeform 12" id="12"/>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7"/>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165946">
            <a:off x="2925913" y="576383"/>
            <a:ext cx="12493605" cy="9092355"/>
            <a:chOff x="0" y="0"/>
            <a:chExt cx="1095110" cy="796978"/>
          </a:xfrm>
        </p:grpSpPr>
        <p:sp>
          <p:nvSpPr>
            <p:cNvPr name="Freeform 3" id="3"/>
            <p:cNvSpPr/>
            <p:nvPr/>
          </p:nvSpPr>
          <p:spPr>
            <a:xfrm flipH="false" flipV="false" rot="0">
              <a:off x="0" y="0"/>
              <a:ext cx="1095110" cy="796978"/>
            </a:xfrm>
            <a:custGeom>
              <a:avLst/>
              <a:gdLst/>
              <a:ahLst/>
              <a:cxnLst/>
              <a:rect r="r" b="b" t="t" l="l"/>
              <a:pathLst>
                <a:path h="796978" w="1095110">
                  <a:moveTo>
                    <a:pt x="547555" y="0"/>
                  </a:moveTo>
                  <a:cubicBezTo>
                    <a:pt x="245149" y="0"/>
                    <a:pt x="0" y="178410"/>
                    <a:pt x="0" y="398489"/>
                  </a:cubicBezTo>
                  <a:cubicBezTo>
                    <a:pt x="0" y="618569"/>
                    <a:pt x="245149" y="796978"/>
                    <a:pt x="547555" y="796978"/>
                  </a:cubicBezTo>
                  <a:cubicBezTo>
                    <a:pt x="849962" y="796978"/>
                    <a:pt x="1095110" y="618569"/>
                    <a:pt x="1095110" y="398489"/>
                  </a:cubicBezTo>
                  <a:cubicBezTo>
                    <a:pt x="1095110" y="178410"/>
                    <a:pt x="849962" y="0"/>
                    <a:pt x="547555"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102667" y="36617"/>
              <a:ext cx="889777" cy="6856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72884" y="3564139"/>
            <a:ext cx="8942231" cy="3619121"/>
          </a:xfrm>
          <a:prstGeom prst="rect">
            <a:avLst/>
          </a:prstGeom>
        </p:spPr>
        <p:txBody>
          <a:bodyPr anchor="t" rtlCol="false" tIns="0" lIns="0" bIns="0" rIns="0">
            <a:spAutoFit/>
          </a:bodyPr>
          <a:lstStyle/>
          <a:p>
            <a:pPr algn="ctr">
              <a:lnSpc>
                <a:spcPts val="4745"/>
              </a:lnSpc>
              <a:spcBef>
                <a:spcPct val="0"/>
              </a:spcBef>
            </a:pPr>
            <a:r>
              <a:rPr lang="en-US" b="true" sz="3389">
                <a:solidFill>
                  <a:srgbClr val="000000"/>
                </a:solidFill>
                <a:latin typeface="Poppins Bold"/>
                <a:ea typeface="Poppins Bold"/>
                <a:cs typeface="Poppins Bold"/>
                <a:sym typeface="Poppins Bold"/>
              </a:rPr>
              <a:t>This multifaceted solution aims to empower students by providing them with the tools they need to succeed in their exam preparations and develop a deeper understanding of scientific concepts.</a:t>
            </a:r>
          </a:p>
        </p:txBody>
      </p:sp>
      <p:sp>
        <p:nvSpPr>
          <p:cNvPr name="TextBox 6" id="6"/>
          <p:cNvSpPr txBox="true"/>
          <p:nvPr/>
        </p:nvSpPr>
        <p:spPr>
          <a:xfrm rot="0">
            <a:off x="8536033" y="2131401"/>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35116" y="2538075"/>
            <a:ext cx="8817767" cy="1962678"/>
            <a:chOff x="0" y="0"/>
            <a:chExt cx="2101740" cy="467810"/>
          </a:xfrm>
        </p:grpSpPr>
        <p:sp>
          <p:nvSpPr>
            <p:cNvPr name="Freeform 3" id="3"/>
            <p:cNvSpPr/>
            <p:nvPr/>
          </p:nvSpPr>
          <p:spPr>
            <a:xfrm flipH="false" flipV="false" rot="0">
              <a:off x="0" y="0"/>
              <a:ext cx="2101740" cy="467810"/>
            </a:xfrm>
            <a:custGeom>
              <a:avLst/>
              <a:gdLst/>
              <a:ahLst/>
              <a:cxnLst/>
              <a:rect r="r" b="b" t="t" l="l"/>
              <a:pathLst>
                <a:path h="467810" w="2101740">
                  <a:moveTo>
                    <a:pt x="0" y="0"/>
                  </a:moveTo>
                  <a:lnTo>
                    <a:pt x="2101740" y="0"/>
                  </a:lnTo>
                  <a:lnTo>
                    <a:pt x="2101740"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50591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986766" y="2785892"/>
            <a:ext cx="8587275"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MAIN IDEA</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
        <p:nvSpPr>
          <p:cNvPr name="TextBox 8" id="8"/>
          <p:cNvSpPr txBox="true"/>
          <p:nvPr/>
        </p:nvSpPr>
        <p:spPr>
          <a:xfrm rot="0">
            <a:off x="5114279" y="4905476"/>
            <a:ext cx="8059442" cy="3658491"/>
          </a:xfrm>
          <a:prstGeom prst="rect">
            <a:avLst/>
          </a:prstGeom>
        </p:spPr>
        <p:txBody>
          <a:bodyPr anchor="t" rtlCol="false" tIns="0" lIns="0" bIns="0" rIns="0">
            <a:spAutoFit/>
          </a:bodyPr>
          <a:lstStyle/>
          <a:p>
            <a:pPr algn="l">
              <a:lnSpc>
                <a:spcPts val="3625"/>
              </a:lnSpc>
              <a:spcBef>
                <a:spcPct val="0"/>
              </a:spcBef>
            </a:pPr>
            <a:r>
              <a:rPr lang="en-US" sz="2589">
                <a:solidFill>
                  <a:srgbClr val="000000"/>
                </a:solidFill>
                <a:latin typeface="Poppins"/>
                <a:ea typeface="Poppins"/>
                <a:cs typeface="Poppins"/>
                <a:sym typeface="Poppins"/>
              </a:rPr>
              <a:t>The main idea of our project is to revolutionize the way students prepare for exams by addressing the limitations of traditional assessment methods. By implementing a technology-driven approach that focuses on dynamic question generation, comprehensive content coverage, and adaptive learning pathways, we aim to: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19514" y="1028700"/>
            <a:ext cx="6539786" cy="8772883"/>
          </a:xfrm>
          <a:custGeom>
            <a:avLst/>
            <a:gdLst/>
            <a:ahLst/>
            <a:cxnLst/>
            <a:rect r="r" b="b" t="t" l="l"/>
            <a:pathLst>
              <a:path h="8772883" w="6539786">
                <a:moveTo>
                  <a:pt x="0" y="0"/>
                </a:moveTo>
                <a:lnTo>
                  <a:pt x="6539786" y="0"/>
                </a:lnTo>
                <a:lnTo>
                  <a:pt x="6539786" y="8772883"/>
                </a:lnTo>
                <a:lnTo>
                  <a:pt x="0" y="8772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530154" y="3872054"/>
            <a:ext cx="2325609" cy="623557"/>
            <a:chOff x="0" y="0"/>
            <a:chExt cx="612506" cy="164229"/>
          </a:xfrm>
        </p:grpSpPr>
        <p:sp>
          <p:nvSpPr>
            <p:cNvPr name="Freeform 4" id="4"/>
            <p:cNvSpPr/>
            <p:nvPr/>
          </p:nvSpPr>
          <p:spPr>
            <a:xfrm flipH="false" flipV="false" rot="0">
              <a:off x="0" y="0"/>
              <a:ext cx="612506" cy="164229"/>
            </a:xfrm>
            <a:custGeom>
              <a:avLst/>
              <a:gdLst/>
              <a:ahLst/>
              <a:cxnLst/>
              <a:rect r="r" b="b" t="t" l="l"/>
              <a:pathLst>
                <a:path h="164229" w="612506">
                  <a:moveTo>
                    <a:pt x="0" y="0"/>
                  </a:moveTo>
                  <a:lnTo>
                    <a:pt x="612506" y="0"/>
                  </a:lnTo>
                  <a:lnTo>
                    <a:pt x="612506" y="164229"/>
                  </a:lnTo>
                  <a:lnTo>
                    <a:pt x="0" y="164229"/>
                  </a:lnTo>
                  <a:close/>
                </a:path>
              </a:pathLst>
            </a:custGeom>
            <a:solidFill>
              <a:srgbClr val="F2F2F2"/>
            </a:solidFill>
          </p:spPr>
        </p:sp>
        <p:sp>
          <p:nvSpPr>
            <p:cNvPr name="TextBox 5" id="5"/>
            <p:cNvSpPr txBox="true"/>
            <p:nvPr/>
          </p:nvSpPr>
          <p:spPr>
            <a:xfrm>
              <a:off x="0" y="28575"/>
              <a:ext cx="612506" cy="135654"/>
            </a:xfrm>
            <a:prstGeom prst="rect">
              <a:avLst/>
            </a:prstGeom>
          </p:spPr>
          <p:txBody>
            <a:bodyPr anchor="ctr" rtlCol="false" tIns="50800" lIns="50800" bIns="50800" rIns="50800"/>
            <a:lstStyle/>
            <a:p>
              <a:pPr algn="ctr">
                <a:lnSpc>
                  <a:spcPts val="2661"/>
                </a:lnSpc>
              </a:pPr>
            </a:p>
          </p:txBody>
        </p:sp>
      </p:grpSp>
      <p:sp>
        <p:nvSpPr>
          <p:cNvPr name="TextBox 6" id="6"/>
          <p:cNvSpPr txBox="true"/>
          <p:nvPr/>
        </p:nvSpPr>
        <p:spPr>
          <a:xfrm rot="0">
            <a:off x="11976350" y="3944653"/>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0B4876"/>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4"/>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5"/>
            <a:stretch>
              <a:fillRect l="0" t="0" r="0" b="0"/>
            </a:stretch>
          </a:blipFill>
        </p:spPr>
      </p:sp>
      <p:sp>
        <p:nvSpPr>
          <p:cNvPr name="TextBox 9" id="9"/>
          <p:cNvSpPr txBox="true"/>
          <p:nvPr/>
        </p:nvSpPr>
        <p:spPr>
          <a:xfrm rot="0">
            <a:off x="2939291" y="2130882"/>
            <a:ext cx="7396567" cy="1154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Foster True Understanding:</a:t>
            </a:r>
            <a:r>
              <a:rPr lang="en-US" sz="2189">
                <a:solidFill>
                  <a:srgbClr val="000000"/>
                </a:solidFill>
                <a:latin typeface="Poppins"/>
                <a:ea typeface="Poppins"/>
                <a:cs typeface="Poppins"/>
                <a:sym typeface="Poppins"/>
              </a:rPr>
              <a:t> Move beyond rote memorization to promote genuine comprehension of scientific subjects.</a:t>
            </a:r>
          </a:p>
        </p:txBody>
      </p:sp>
      <p:sp>
        <p:nvSpPr>
          <p:cNvPr name="TextBox 10" id="10"/>
          <p:cNvSpPr txBox="true"/>
          <p:nvPr/>
        </p:nvSpPr>
        <p:spPr>
          <a:xfrm rot="0">
            <a:off x="2939291" y="4428936"/>
            <a:ext cx="7396567" cy="1154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Bridge Knowledge Gaps:</a:t>
            </a:r>
            <a:r>
              <a:rPr lang="en-US" sz="2189">
                <a:solidFill>
                  <a:srgbClr val="000000"/>
                </a:solidFill>
                <a:latin typeface="Poppins"/>
                <a:ea typeface="Poppins"/>
                <a:cs typeface="Poppins"/>
                <a:sym typeface="Poppins"/>
              </a:rPr>
              <a:t> Ensure that students are well-prepared for a variety of exam formats and question types.</a:t>
            </a:r>
          </a:p>
        </p:txBody>
      </p:sp>
      <p:sp>
        <p:nvSpPr>
          <p:cNvPr name="TextBox 11" id="11"/>
          <p:cNvSpPr txBox="true"/>
          <p:nvPr/>
        </p:nvSpPr>
        <p:spPr>
          <a:xfrm rot="0">
            <a:off x="2939291" y="6552121"/>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Support Individual Learning Needs:</a:t>
            </a:r>
            <a:r>
              <a:rPr lang="en-US" sz="2189">
                <a:solidFill>
                  <a:srgbClr val="000000"/>
                </a:solidFill>
                <a:latin typeface="Poppins"/>
                <a:ea typeface="Poppins"/>
                <a:cs typeface="Poppins"/>
                <a:sym typeface="Poppins"/>
              </a:rPr>
              <a:t> Tailor the study experience to each student's unique requirements, enhancing their confidence and competence in the subject matter.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165946">
            <a:off x="2925913" y="576383"/>
            <a:ext cx="12493605" cy="9092355"/>
            <a:chOff x="0" y="0"/>
            <a:chExt cx="1095110" cy="796978"/>
          </a:xfrm>
        </p:grpSpPr>
        <p:sp>
          <p:nvSpPr>
            <p:cNvPr name="Freeform 3" id="3"/>
            <p:cNvSpPr/>
            <p:nvPr/>
          </p:nvSpPr>
          <p:spPr>
            <a:xfrm flipH="false" flipV="false" rot="0">
              <a:off x="0" y="0"/>
              <a:ext cx="1095110" cy="796978"/>
            </a:xfrm>
            <a:custGeom>
              <a:avLst/>
              <a:gdLst/>
              <a:ahLst/>
              <a:cxnLst/>
              <a:rect r="r" b="b" t="t" l="l"/>
              <a:pathLst>
                <a:path h="796978" w="1095110">
                  <a:moveTo>
                    <a:pt x="547555" y="0"/>
                  </a:moveTo>
                  <a:cubicBezTo>
                    <a:pt x="245149" y="0"/>
                    <a:pt x="0" y="178410"/>
                    <a:pt x="0" y="398489"/>
                  </a:cubicBezTo>
                  <a:cubicBezTo>
                    <a:pt x="0" y="618569"/>
                    <a:pt x="245149" y="796978"/>
                    <a:pt x="547555" y="796978"/>
                  </a:cubicBezTo>
                  <a:cubicBezTo>
                    <a:pt x="849962" y="796978"/>
                    <a:pt x="1095110" y="618569"/>
                    <a:pt x="1095110" y="398489"/>
                  </a:cubicBezTo>
                  <a:cubicBezTo>
                    <a:pt x="1095110" y="178410"/>
                    <a:pt x="849962" y="0"/>
                    <a:pt x="547555"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102667" y="36617"/>
              <a:ext cx="889777" cy="6856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72884" y="3564139"/>
            <a:ext cx="8942231" cy="3619121"/>
          </a:xfrm>
          <a:prstGeom prst="rect">
            <a:avLst/>
          </a:prstGeom>
        </p:spPr>
        <p:txBody>
          <a:bodyPr anchor="t" rtlCol="false" tIns="0" lIns="0" bIns="0" rIns="0">
            <a:spAutoFit/>
          </a:bodyPr>
          <a:lstStyle/>
          <a:p>
            <a:pPr algn="ctr">
              <a:lnSpc>
                <a:spcPts val="4745"/>
              </a:lnSpc>
              <a:spcBef>
                <a:spcPct val="0"/>
              </a:spcBef>
            </a:pPr>
            <a:r>
              <a:rPr lang="en-US" b="true" sz="3389">
                <a:solidFill>
                  <a:srgbClr val="000000"/>
                </a:solidFill>
                <a:latin typeface="Poppins Bold"/>
                <a:ea typeface="Poppins Bold"/>
                <a:cs typeface="Poppins Bold"/>
                <a:sym typeface="Poppins Bold"/>
              </a:rPr>
              <a:t>Through this innovative approach, we strive to create a more effective and engaging learning environment that ultimately leads to improved academic performance and a lifelong love for science.</a:t>
            </a:r>
          </a:p>
        </p:txBody>
      </p:sp>
      <p:sp>
        <p:nvSpPr>
          <p:cNvPr name="TextBox 6" id="6"/>
          <p:cNvSpPr txBox="true"/>
          <p:nvPr/>
        </p:nvSpPr>
        <p:spPr>
          <a:xfrm rot="0">
            <a:off x="8536033" y="2131401"/>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22361" y="2446391"/>
            <a:ext cx="8298406" cy="6107188"/>
            <a:chOff x="0" y="0"/>
            <a:chExt cx="2101740" cy="1546770"/>
          </a:xfrm>
        </p:grpSpPr>
        <p:sp>
          <p:nvSpPr>
            <p:cNvPr name="Freeform 3" id="3"/>
            <p:cNvSpPr/>
            <p:nvPr/>
          </p:nvSpPr>
          <p:spPr>
            <a:xfrm flipH="false" flipV="false" rot="0">
              <a:off x="0" y="0"/>
              <a:ext cx="2101740" cy="1546770"/>
            </a:xfrm>
            <a:custGeom>
              <a:avLst/>
              <a:gdLst/>
              <a:ahLst/>
              <a:cxnLst/>
              <a:rect r="r" b="b" t="t" l="l"/>
              <a:pathLst>
                <a:path h="1546770" w="2101740">
                  <a:moveTo>
                    <a:pt x="0" y="0"/>
                  </a:moveTo>
                  <a:lnTo>
                    <a:pt x="2101740" y="0"/>
                  </a:lnTo>
                  <a:lnTo>
                    <a:pt x="2101740" y="1546770"/>
                  </a:lnTo>
                  <a:lnTo>
                    <a:pt x="0" y="154677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158487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9278" y="3337350"/>
            <a:ext cx="8081490" cy="4698238"/>
          </a:xfrm>
          <a:prstGeom prst="rect">
            <a:avLst/>
          </a:prstGeom>
        </p:spPr>
        <p:txBody>
          <a:bodyPr anchor="t" rtlCol="false" tIns="0" lIns="0" bIns="0" rIns="0">
            <a:spAutoFit/>
          </a:bodyPr>
          <a:lstStyle/>
          <a:p>
            <a:pPr algn="l">
              <a:lnSpc>
                <a:spcPts val="12121"/>
              </a:lnSpc>
            </a:pPr>
            <a:r>
              <a:rPr lang="en-US" sz="12001">
                <a:solidFill>
                  <a:srgbClr val="FFFFFF"/>
                </a:solidFill>
                <a:latin typeface="Anton"/>
                <a:ea typeface="Anton"/>
                <a:cs typeface="Anton"/>
                <a:sym typeface="Anton"/>
              </a:rPr>
              <a:t>WHY TO USE Q-EASE MODEL?</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
        <p:nvSpPr>
          <p:cNvPr name="TextBox 8" id="8"/>
          <p:cNvSpPr txBox="true"/>
          <p:nvPr/>
        </p:nvSpPr>
        <p:spPr>
          <a:xfrm rot="0">
            <a:off x="10188580" y="4152137"/>
            <a:ext cx="7548863" cy="1916051"/>
          </a:xfrm>
          <a:prstGeom prst="rect">
            <a:avLst/>
          </a:prstGeom>
        </p:spPr>
        <p:txBody>
          <a:bodyPr anchor="t" rtlCol="false" tIns="0" lIns="0" bIns="0" rIns="0">
            <a:spAutoFit/>
          </a:bodyPr>
          <a:lstStyle/>
          <a:p>
            <a:pPr algn="l">
              <a:lnSpc>
                <a:spcPts val="3065"/>
              </a:lnSpc>
              <a:spcBef>
                <a:spcPct val="0"/>
              </a:spcBef>
            </a:pPr>
            <a:r>
              <a:rPr lang="en-US" sz="2189">
                <a:solidFill>
                  <a:srgbClr val="000000"/>
                </a:solidFill>
                <a:latin typeface="Poppins"/>
                <a:ea typeface="Poppins"/>
                <a:cs typeface="Poppins"/>
                <a:sym typeface="Poppins"/>
              </a:rPr>
              <a:t>Our innovative approach to exam preparation offers a multitude of benefits that set it apart from traditional methods. Here are some compelling reasons why our model is the ideal choice for students, educators, and institutions: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91551" y="2671152"/>
            <a:ext cx="9304257" cy="9994808"/>
          </a:xfrm>
          <a:custGeom>
            <a:avLst/>
            <a:gdLst/>
            <a:ahLst/>
            <a:cxnLst/>
            <a:rect r="r" b="b" t="t" l="l"/>
            <a:pathLst>
              <a:path h="9994808" w="9304257">
                <a:moveTo>
                  <a:pt x="0" y="0"/>
                </a:moveTo>
                <a:lnTo>
                  <a:pt x="9304258" y="0"/>
                </a:lnTo>
                <a:lnTo>
                  <a:pt x="9304258" y="9994807"/>
                </a:lnTo>
                <a:lnTo>
                  <a:pt x="0" y="999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4"/>
            <a:stretch>
              <a:fillRect l="0" t="0" r="0" b="0"/>
            </a:stretch>
          </a:blipFill>
        </p:spPr>
      </p:sp>
      <p:sp>
        <p:nvSpPr>
          <p:cNvPr name="Freeform 4" id="4"/>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5"/>
            <a:stretch>
              <a:fillRect l="0" t="0" r="0" b="0"/>
            </a:stretch>
          </a:blipFill>
        </p:spPr>
      </p:sp>
      <p:grpSp>
        <p:nvGrpSpPr>
          <p:cNvPr name="Group 5" id="5"/>
          <p:cNvGrpSpPr/>
          <p:nvPr/>
        </p:nvGrpSpPr>
        <p:grpSpPr>
          <a:xfrm rot="0">
            <a:off x="439737" y="1779996"/>
            <a:ext cx="7068034" cy="1281191"/>
            <a:chOff x="0" y="0"/>
            <a:chExt cx="2580798" cy="467810"/>
          </a:xfrm>
        </p:grpSpPr>
        <p:sp>
          <p:nvSpPr>
            <p:cNvPr name="Freeform 6" id="6"/>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7" id="7"/>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624492" y="1958185"/>
            <a:ext cx="5843038" cy="1125772"/>
          </a:xfrm>
          <a:prstGeom prst="rect">
            <a:avLst/>
          </a:prstGeom>
        </p:spPr>
        <p:txBody>
          <a:bodyPr anchor="t" rtlCol="false" tIns="0" lIns="0" bIns="0" rIns="0">
            <a:spAutoFit/>
          </a:bodyPr>
          <a:lstStyle/>
          <a:p>
            <a:pPr algn="l">
              <a:lnSpc>
                <a:spcPts val="8407"/>
              </a:lnSpc>
            </a:pPr>
            <a:r>
              <a:rPr lang="en-US" sz="8324">
                <a:solidFill>
                  <a:srgbClr val="FFFFFF"/>
                </a:solidFill>
                <a:latin typeface="Anton"/>
                <a:ea typeface="Anton"/>
                <a:cs typeface="Anton"/>
                <a:sym typeface="Anton"/>
              </a:rPr>
              <a:t>FOR STUDENTS</a:t>
            </a:r>
          </a:p>
        </p:txBody>
      </p:sp>
      <p:sp>
        <p:nvSpPr>
          <p:cNvPr name="TextBox 9" id="9"/>
          <p:cNvSpPr txBox="true"/>
          <p:nvPr/>
        </p:nvSpPr>
        <p:spPr>
          <a:xfrm rot="0">
            <a:off x="1028700" y="3410507"/>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Improved Learning Outcomes:</a:t>
            </a:r>
            <a:r>
              <a:rPr lang="en-US" sz="2189">
                <a:solidFill>
                  <a:srgbClr val="000000"/>
                </a:solidFill>
                <a:latin typeface="Poppins"/>
                <a:ea typeface="Poppins"/>
                <a:cs typeface="Poppins"/>
                <a:sym typeface="Poppins"/>
              </a:rPr>
              <a:t> Our model fosters a deeper understanding of scientific concepts, leading to better academic performance and increased confidence.</a:t>
            </a:r>
          </a:p>
        </p:txBody>
      </p:sp>
      <p:sp>
        <p:nvSpPr>
          <p:cNvPr name="TextBox 10" id="10"/>
          <p:cNvSpPr txBox="true"/>
          <p:nvPr/>
        </p:nvSpPr>
        <p:spPr>
          <a:xfrm rot="0">
            <a:off x="1028700" y="5269408"/>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Personalized Learning Experience:</a:t>
            </a:r>
            <a:r>
              <a:rPr lang="en-US" sz="2189">
                <a:solidFill>
                  <a:srgbClr val="000000"/>
                </a:solidFill>
                <a:latin typeface="Poppins"/>
                <a:ea typeface="Poppins"/>
                <a:cs typeface="Poppins"/>
                <a:sym typeface="Poppins"/>
              </a:rPr>
              <a:t> Adaptive learning pathways ensure that each student receives a tailored study plan, catering to their unique needs and learning style.</a:t>
            </a:r>
          </a:p>
        </p:txBody>
      </p:sp>
      <p:sp>
        <p:nvSpPr>
          <p:cNvPr name="TextBox 11" id="11"/>
          <p:cNvSpPr txBox="true"/>
          <p:nvPr/>
        </p:nvSpPr>
        <p:spPr>
          <a:xfrm rot="0">
            <a:off x="1028700" y="7128309"/>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Enhanced Engagement:</a:t>
            </a:r>
            <a:r>
              <a:rPr lang="en-US" sz="2189">
                <a:solidFill>
                  <a:srgbClr val="000000"/>
                </a:solidFill>
                <a:latin typeface="Poppins"/>
                <a:ea typeface="Poppins"/>
                <a:cs typeface="Poppins"/>
                <a:sym typeface="Poppins"/>
              </a:rPr>
              <a:t> Interactive and dynamic question generation keeps students engaged and motivated, making the learning process more enjoyable.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3" id="3"/>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grpSp>
        <p:nvGrpSpPr>
          <p:cNvPr name="Group 4" id="4"/>
          <p:cNvGrpSpPr/>
          <p:nvPr/>
        </p:nvGrpSpPr>
        <p:grpSpPr>
          <a:xfrm rot="0">
            <a:off x="457844" y="3025092"/>
            <a:ext cx="7068034" cy="1281191"/>
            <a:chOff x="0" y="0"/>
            <a:chExt cx="2580798" cy="467810"/>
          </a:xfrm>
        </p:grpSpPr>
        <p:sp>
          <p:nvSpPr>
            <p:cNvPr name="Freeform 5" id="5"/>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6" id="6"/>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42599" y="3203282"/>
            <a:ext cx="6295711" cy="1125772"/>
          </a:xfrm>
          <a:prstGeom prst="rect">
            <a:avLst/>
          </a:prstGeom>
        </p:spPr>
        <p:txBody>
          <a:bodyPr anchor="t" rtlCol="false" tIns="0" lIns="0" bIns="0" rIns="0">
            <a:spAutoFit/>
          </a:bodyPr>
          <a:lstStyle/>
          <a:p>
            <a:pPr algn="l">
              <a:lnSpc>
                <a:spcPts val="8407"/>
              </a:lnSpc>
            </a:pPr>
            <a:r>
              <a:rPr lang="en-US" sz="8324">
                <a:solidFill>
                  <a:srgbClr val="FFFFFF"/>
                </a:solidFill>
                <a:latin typeface="Anton"/>
                <a:ea typeface="Anton"/>
                <a:cs typeface="Anton"/>
                <a:sym typeface="Anton"/>
              </a:rPr>
              <a:t>FOR EDUCATORS</a:t>
            </a:r>
          </a:p>
        </p:txBody>
      </p:sp>
      <p:sp>
        <p:nvSpPr>
          <p:cNvPr name="TextBox 8" id="8"/>
          <p:cNvSpPr txBox="true"/>
          <p:nvPr/>
        </p:nvSpPr>
        <p:spPr>
          <a:xfrm rot="0">
            <a:off x="1046807" y="4655604"/>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Facilitating Inquiry-Based Learning:</a:t>
            </a:r>
            <a:r>
              <a:rPr lang="en-US" sz="2189">
                <a:solidFill>
                  <a:srgbClr val="000000"/>
                </a:solidFill>
                <a:latin typeface="Poppins"/>
                <a:ea typeface="Poppins"/>
                <a:cs typeface="Poppins"/>
                <a:sym typeface="Poppins"/>
              </a:rPr>
              <a:t> Educators can use our model to encourage students to ask questions and explore topics deeply, fostering a culture of curiosity and critical thinking.</a:t>
            </a:r>
          </a:p>
        </p:txBody>
      </p:sp>
      <p:sp>
        <p:nvSpPr>
          <p:cNvPr name="TextBox 9" id="9"/>
          <p:cNvSpPr txBox="true"/>
          <p:nvPr/>
        </p:nvSpPr>
        <p:spPr>
          <a:xfrm rot="0">
            <a:off x="1046807" y="6514505"/>
            <a:ext cx="7396567" cy="1154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Resource for Answers:</a:t>
            </a:r>
            <a:r>
              <a:rPr lang="en-US" sz="2189">
                <a:solidFill>
                  <a:srgbClr val="000000"/>
                </a:solidFill>
                <a:latin typeface="Poppins"/>
                <a:ea typeface="Poppins"/>
                <a:cs typeface="Poppins"/>
                <a:sym typeface="Poppins"/>
              </a:rPr>
              <a:t> Educators can easily enter the question and check whether the student’s answer is correct or incorrect. </a:t>
            </a:r>
          </a:p>
        </p:txBody>
      </p:sp>
      <p:sp>
        <p:nvSpPr>
          <p:cNvPr name="Freeform 10" id="10"/>
          <p:cNvSpPr/>
          <p:nvPr/>
        </p:nvSpPr>
        <p:spPr>
          <a:xfrm flipH="false" flipV="false" rot="0">
            <a:off x="9810267" y="3970921"/>
            <a:ext cx="8310631" cy="6316079"/>
          </a:xfrm>
          <a:custGeom>
            <a:avLst/>
            <a:gdLst/>
            <a:ahLst/>
            <a:cxnLst/>
            <a:rect r="r" b="b" t="t" l="l"/>
            <a:pathLst>
              <a:path h="6316079" w="8310631">
                <a:moveTo>
                  <a:pt x="0" y="0"/>
                </a:moveTo>
                <a:lnTo>
                  <a:pt x="8310630" y="0"/>
                </a:lnTo>
                <a:lnTo>
                  <a:pt x="8310630" y="6316079"/>
                </a:lnTo>
                <a:lnTo>
                  <a:pt x="0" y="63160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3" id="3"/>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grpSp>
        <p:nvGrpSpPr>
          <p:cNvPr name="Group 4" id="4"/>
          <p:cNvGrpSpPr/>
          <p:nvPr/>
        </p:nvGrpSpPr>
        <p:grpSpPr>
          <a:xfrm rot="0">
            <a:off x="439737" y="1779996"/>
            <a:ext cx="7357745" cy="1281191"/>
            <a:chOff x="0" y="0"/>
            <a:chExt cx="2686582" cy="467810"/>
          </a:xfrm>
        </p:grpSpPr>
        <p:sp>
          <p:nvSpPr>
            <p:cNvPr name="Freeform 5" id="5"/>
            <p:cNvSpPr/>
            <p:nvPr/>
          </p:nvSpPr>
          <p:spPr>
            <a:xfrm flipH="false" flipV="false" rot="0">
              <a:off x="0" y="0"/>
              <a:ext cx="2686582" cy="467810"/>
            </a:xfrm>
            <a:custGeom>
              <a:avLst/>
              <a:gdLst/>
              <a:ahLst/>
              <a:cxnLst/>
              <a:rect r="r" b="b" t="t" l="l"/>
              <a:pathLst>
                <a:path h="467810" w="2686582">
                  <a:moveTo>
                    <a:pt x="0" y="0"/>
                  </a:moveTo>
                  <a:lnTo>
                    <a:pt x="2686582" y="0"/>
                  </a:lnTo>
                  <a:lnTo>
                    <a:pt x="2686582"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6" id="6"/>
            <p:cNvSpPr txBox="true"/>
            <p:nvPr/>
          </p:nvSpPr>
          <p:spPr>
            <a:xfrm>
              <a:off x="0" y="-38100"/>
              <a:ext cx="2686582" cy="50591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835902" y="1351194"/>
            <a:ext cx="6921188" cy="8935806"/>
          </a:xfrm>
          <a:custGeom>
            <a:avLst/>
            <a:gdLst/>
            <a:ahLst/>
            <a:cxnLst/>
            <a:rect r="r" b="b" t="t" l="l"/>
            <a:pathLst>
              <a:path h="8935806" w="6921188">
                <a:moveTo>
                  <a:pt x="0" y="0"/>
                </a:moveTo>
                <a:lnTo>
                  <a:pt x="6921188" y="0"/>
                </a:lnTo>
                <a:lnTo>
                  <a:pt x="6921188" y="8935806"/>
                </a:lnTo>
                <a:lnTo>
                  <a:pt x="0" y="8935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1089738" y="4533314"/>
            <a:ext cx="2213903" cy="610186"/>
            <a:chOff x="0" y="0"/>
            <a:chExt cx="583086" cy="160707"/>
          </a:xfrm>
        </p:grpSpPr>
        <p:sp>
          <p:nvSpPr>
            <p:cNvPr name="Freeform 9" id="9"/>
            <p:cNvSpPr/>
            <p:nvPr/>
          </p:nvSpPr>
          <p:spPr>
            <a:xfrm flipH="false" flipV="false" rot="0">
              <a:off x="0" y="0"/>
              <a:ext cx="583086" cy="160707"/>
            </a:xfrm>
            <a:custGeom>
              <a:avLst/>
              <a:gdLst/>
              <a:ahLst/>
              <a:cxnLst/>
              <a:rect r="r" b="b" t="t" l="l"/>
              <a:pathLst>
                <a:path h="160707" w="583086">
                  <a:moveTo>
                    <a:pt x="0" y="0"/>
                  </a:moveTo>
                  <a:lnTo>
                    <a:pt x="583086" y="0"/>
                  </a:lnTo>
                  <a:lnTo>
                    <a:pt x="583086" y="160707"/>
                  </a:lnTo>
                  <a:lnTo>
                    <a:pt x="0" y="160707"/>
                  </a:lnTo>
                  <a:close/>
                </a:path>
              </a:pathLst>
            </a:custGeom>
            <a:solidFill>
              <a:srgbClr val="F0F7FE"/>
            </a:solidFill>
          </p:spPr>
        </p:sp>
        <p:sp>
          <p:nvSpPr>
            <p:cNvPr name="TextBox 10" id="10"/>
            <p:cNvSpPr txBox="true"/>
            <p:nvPr/>
          </p:nvSpPr>
          <p:spPr>
            <a:xfrm>
              <a:off x="0" y="28575"/>
              <a:ext cx="583086" cy="132132"/>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624492" y="1958185"/>
            <a:ext cx="6883279" cy="1125772"/>
          </a:xfrm>
          <a:prstGeom prst="rect">
            <a:avLst/>
          </a:prstGeom>
        </p:spPr>
        <p:txBody>
          <a:bodyPr anchor="t" rtlCol="false" tIns="0" lIns="0" bIns="0" rIns="0">
            <a:spAutoFit/>
          </a:bodyPr>
          <a:lstStyle/>
          <a:p>
            <a:pPr algn="l">
              <a:lnSpc>
                <a:spcPts val="8407"/>
              </a:lnSpc>
            </a:pPr>
            <a:r>
              <a:rPr lang="en-US" sz="8324">
                <a:solidFill>
                  <a:srgbClr val="FFFFFF"/>
                </a:solidFill>
                <a:latin typeface="Anton"/>
                <a:ea typeface="Anton"/>
                <a:cs typeface="Anton"/>
                <a:sym typeface="Anton"/>
              </a:rPr>
              <a:t>FOR INSTITUTIONS</a:t>
            </a:r>
          </a:p>
        </p:txBody>
      </p:sp>
      <p:sp>
        <p:nvSpPr>
          <p:cNvPr name="TextBox 12" id="12"/>
          <p:cNvSpPr txBox="true"/>
          <p:nvPr/>
        </p:nvSpPr>
        <p:spPr>
          <a:xfrm rot="0">
            <a:off x="1028700" y="3410507"/>
            <a:ext cx="7396567"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Improved Student Retention:</a:t>
            </a:r>
            <a:r>
              <a:rPr lang="en-US" sz="2189">
                <a:solidFill>
                  <a:srgbClr val="000000"/>
                </a:solidFill>
                <a:latin typeface="Poppins"/>
                <a:ea typeface="Poppins"/>
                <a:cs typeface="Poppins"/>
                <a:sym typeface="Poppins"/>
              </a:rPr>
              <a:t> Our model enhances the learning experience for students, making it more effective and engaging, which aids institutions in lowering dropout rates and bolstering student retention.</a:t>
            </a:r>
          </a:p>
        </p:txBody>
      </p:sp>
      <p:sp>
        <p:nvSpPr>
          <p:cNvPr name="TextBox 13" id="13"/>
          <p:cNvSpPr txBox="true"/>
          <p:nvPr/>
        </p:nvSpPr>
        <p:spPr>
          <a:xfrm rot="0">
            <a:off x="1028700" y="5550443"/>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Enhanced Reputation:</a:t>
            </a:r>
            <a:r>
              <a:rPr lang="en-US" sz="2189">
                <a:solidFill>
                  <a:srgbClr val="000000"/>
                </a:solidFill>
                <a:latin typeface="Poppins"/>
                <a:ea typeface="Poppins"/>
                <a:cs typeface="Poppins"/>
                <a:sym typeface="Poppins"/>
              </a:rPr>
              <a:t> nstitutions embracing our model showcase their dedication to innovation and student achievement, thereby boosting their prestige and drawing in exceptional talent.</a:t>
            </a:r>
          </a:p>
        </p:txBody>
      </p:sp>
      <p:sp>
        <p:nvSpPr>
          <p:cNvPr name="TextBox 14" id="14"/>
          <p:cNvSpPr txBox="true"/>
          <p:nvPr/>
        </p:nvSpPr>
        <p:spPr>
          <a:xfrm rot="0">
            <a:off x="1028700" y="7309378"/>
            <a:ext cx="7396567"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Cost Savings: </a:t>
            </a:r>
            <a:r>
              <a:rPr lang="en-US" sz="2189">
                <a:solidFill>
                  <a:srgbClr val="000000"/>
                </a:solidFill>
                <a:latin typeface="Poppins"/>
                <a:ea typeface="Poppins"/>
                <a:cs typeface="Poppins"/>
                <a:sym typeface="Poppins"/>
              </a:rPr>
              <a:t>Our model diminishes the reliance on conventional assessment materials and lessens the administrative load on educators, leading to financial savings for educational institutions.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165946">
            <a:off x="2925913" y="576383"/>
            <a:ext cx="12493605" cy="9092355"/>
            <a:chOff x="0" y="0"/>
            <a:chExt cx="1095110" cy="796978"/>
          </a:xfrm>
        </p:grpSpPr>
        <p:sp>
          <p:nvSpPr>
            <p:cNvPr name="Freeform 3" id="3"/>
            <p:cNvSpPr/>
            <p:nvPr/>
          </p:nvSpPr>
          <p:spPr>
            <a:xfrm flipH="false" flipV="false" rot="0">
              <a:off x="0" y="0"/>
              <a:ext cx="1095110" cy="796978"/>
            </a:xfrm>
            <a:custGeom>
              <a:avLst/>
              <a:gdLst/>
              <a:ahLst/>
              <a:cxnLst/>
              <a:rect r="r" b="b" t="t" l="l"/>
              <a:pathLst>
                <a:path h="796978" w="1095110">
                  <a:moveTo>
                    <a:pt x="547555" y="0"/>
                  </a:moveTo>
                  <a:cubicBezTo>
                    <a:pt x="245149" y="0"/>
                    <a:pt x="0" y="178410"/>
                    <a:pt x="0" y="398489"/>
                  </a:cubicBezTo>
                  <a:cubicBezTo>
                    <a:pt x="0" y="618569"/>
                    <a:pt x="245149" y="796978"/>
                    <a:pt x="547555" y="796978"/>
                  </a:cubicBezTo>
                  <a:cubicBezTo>
                    <a:pt x="849962" y="796978"/>
                    <a:pt x="1095110" y="618569"/>
                    <a:pt x="1095110" y="398489"/>
                  </a:cubicBezTo>
                  <a:cubicBezTo>
                    <a:pt x="1095110" y="178410"/>
                    <a:pt x="849962" y="0"/>
                    <a:pt x="547555"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102667" y="36617"/>
              <a:ext cx="889777" cy="6856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72884" y="3564139"/>
            <a:ext cx="8942231" cy="3619121"/>
          </a:xfrm>
          <a:prstGeom prst="rect">
            <a:avLst/>
          </a:prstGeom>
        </p:spPr>
        <p:txBody>
          <a:bodyPr anchor="t" rtlCol="false" tIns="0" lIns="0" bIns="0" rIns="0">
            <a:spAutoFit/>
          </a:bodyPr>
          <a:lstStyle/>
          <a:p>
            <a:pPr algn="ctr">
              <a:lnSpc>
                <a:spcPts val="4745"/>
              </a:lnSpc>
              <a:spcBef>
                <a:spcPct val="0"/>
              </a:spcBef>
            </a:pPr>
            <a:r>
              <a:rPr lang="en-US" b="true" sz="3389">
                <a:solidFill>
                  <a:srgbClr val="000000"/>
                </a:solidFill>
                <a:latin typeface="Poppins Bold"/>
                <a:ea typeface="Poppins Bold"/>
                <a:cs typeface="Poppins Bold"/>
                <a:sym typeface="Poppins Bold"/>
              </a:rPr>
              <a:t>By choosing our model, students, educators, and institutions can unlock the full potential of students, leading to improved academic outcomes, increased engagement, and a more effective learning environment. </a:t>
            </a:r>
          </a:p>
        </p:txBody>
      </p:sp>
      <p:sp>
        <p:nvSpPr>
          <p:cNvPr name="TextBox 6" id="6"/>
          <p:cNvSpPr txBox="true"/>
          <p:nvPr/>
        </p:nvSpPr>
        <p:spPr>
          <a:xfrm rot="0">
            <a:off x="8536033" y="2131401"/>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1059" y="2000579"/>
            <a:ext cx="7219821" cy="1373978"/>
            <a:chOff x="0" y="0"/>
            <a:chExt cx="2458194" cy="467810"/>
          </a:xfrm>
        </p:grpSpPr>
        <p:sp>
          <p:nvSpPr>
            <p:cNvPr name="Freeform 3" id="3"/>
            <p:cNvSpPr/>
            <p:nvPr/>
          </p:nvSpPr>
          <p:spPr>
            <a:xfrm flipH="false" flipV="false" rot="0">
              <a:off x="0" y="0"/>
              <a:ext cx="2458194" cy="467810"/>
            </a:xfrm>
            <a:custGeom>
              <a:avLst/>
              <a:gdLst/>
              <a:ahLst/>
              <a:cxnLst/>
              <a:rect r="r" b="b" t="t" l="l"/>
              <a:pathLst>
                <a:path h="467810" w="2458194">
                  <a:moveTo>
                    <a:pt x="0" y="0"/>
                  </a:moveTo>
                  <a:lnTo>
                    <a:pt x="2458194" y="0"/>
                  </a:lnTo>
                  <a:lnTo>
                    <a:pt x="2458194"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28575"/>
              <a:ext cx="2458194" cy="496385"/>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375245" y="2200375"/>
            <a:ext cx="6398243" cy="1145271"/>
          </a:xfrm>
          <a:prstGeom prst="rect">
            <a:avLst/>
          </a:prstGeom>
        </p:spPr>
        <p:txBody>
          <a:bodyPr anchor="t" rtlCol="false" tIns="0" lIns="0" bIns="0" rIns="0">
            <a:spAutoFit/>
          </a:bodyPr>
          <a:lstStyle/>
          <a:p>
            <a:pPr algn="l">
              <a:lnSpc>
                <a:spcPts val="8663"/>
              </a:lnSpc>
            </a:pPr>
            <a:r>
              <a:rPr lang="en-US" sz="8577">
                <a:solidFill>
                  <a:srgbClr val="FFFFFF"/>
                </a:solidFill>
                <a:latin typeface="Anton"/>
                <a:ea typeface="Anton"/>
                <a:cs typeface="Anton"/>
                <a:sym typeface="Anton"/>
              </a:rPr>
              <a:t>AGENDA</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
        <p:nvSpPr>
          <p:cNvPr name="TextBox 8" id="8"/>
          <p:cNvSpPr txBox="true"/>
          <p:nvPr/>
        </p:nvSpPr>
        <p:spPr>
          <a:xfrm rot="0">
            <a:off x="375245" y="3570482"/>
            <a:ext cx="7948733" cy="6503509"/>
          </a:xfrm>
          <a:prstGeom prst="rect">
            <a:avLst/>
          </a:prstGeom>
        </p:spPr>
        <p:txBody>
          <a:bodyPr anchor="t" rtlCol="false" tIns="0" lIns="0" bIns="0" rIns="0">
            <a:spAutoFit/>
          </a:bodyPr>
          <a:lstStyle/>
          <a:p>
            <a:pPr algn="l">
              <a:lnSpc>
                <a:spcPts val="4674"/>
              </a:lnSpc>
            </a:pPr>
            <a:r>
              <a:rPr lang="en-US" sz="3541">
                <a:solidFill>
                  <a:srgbClr val="000000"/>
                </a:solidFill>
                <a:latin typeface="Poppins"/>
                <a:ea typeface="Poppins"/>
                <a:cs typeface="Poppins"/>
                <a:sym typeface="Poppins"/>
              </a:rPr>
              <a:t>1- Introduction</a:t>
            </a:r>
          </a:p>
          <a:p>
            <a:pPr algn="l">
              <a:lnSpc>
                <a:spcPts val="4674"/>
              </a:lnSpc>
            </a:pPr>
            <a:r>
              <a:rPr lang="en-US" sz="3541">
                <a:solidFill>
                  <a:srgbClr val="000000"/>
                </a:solidFill>
                <a:latin typeface="Poppins"/>
                <a:ea typeface="Poppins"/>
                <a:cs typeface="Poppins"/>
                <a:sym typeface="Poppins"/>
              </a:rPr>
              <a:t>2- Key Features</a:t>
            </a:r>
          </a:p>
          <a:p>
            <a:pPr algn="l">
              <a:lnSpc>
                <a:spcPts val="4674"/>
              </a:lnSpc>
            </a:pPr>
            <a:r>
              <a:rPr lang="en-US" sz="3541">
                <a:solidFill>
                  <a:srgbClr val="000000"/>
                </a:solidFill>
                <a:latin typeface="Poppins"/>
                <a:ea typeface="Poppins"/>
                <a:cs typeface="Poppins"/>
                <a:sym typeface="Poppins"/>
              </a:rPr>
              <a:t>3- Problem</a:t>
            </a:r>
          </a:p>
          <a:p>
            <a:pPr algn="l">
              <a:lnSpc>
                <a:spcPts val="4674"/>
              </a:lnSpc>
            </a:pPr>
            <a:r>
              <a:rPr lang="en-US" sz="3541">
                <a:solidFill>
                  <a:srgbClr val="000000"/>
                </a:solidFill>
                <a:latin typeface="Poppins"/>
                <a:ea typeface="Poppins"/>
                <a:cs typeface="Poppins"/>
                <a:sym typeface="Poppins"/>
              </a:rPr>
              <a:t>4- Solution</a:t>
            </a:r>
          </a:p>
          <a:p>
            <a:pPr algn="l">
              <a:lnSpc>
                <a:spcPts val="4674"/>
              </a:lnSpc>
            </a:pPr>
            <a:r>
              <a:rPr lang="en-US" sz="3541">
                <a:solidFill>
                  <a:srgbClr val="000000"/>
                </a:solidFill>
                <a:latin typeface="Poppins"/>
                <a:ea typeface="Poppins"/>
                <a:cs typeface="Poppins"/>
                <a:sym typeface="Poppins"/>
              </a:rPr>
              <a:t>5- Main Idea</a:t>
            </a:r>
          </a:p>
          <a:p>
            <a:pPr algn="l">
              <a:lnSpc>
                <a:spcPts val="4674"/>
              </a:lnSpc>
            </a:pPr>
            <a:r>
              <a:rPr lang="en-US" sz="3541">
                <a:solidFill>
                  <a:srgbClr val="000000"/>
                </a:solidFill>
                <a:latin typeface="Poppins"/>
                <a:ea typeface="Poppins"/>
                <a:cs typeface="Poppins"/>
                <a:sym typeface="Poppins"/>
              </a:rPr>
              <a:t>6- Why Q-Ease</a:t>
            </a:r>
          </a:p>
          <a:p>
            <a:pPr algn="l">
              <a:lnSpc>
                <a:spcPts val="4674"/>
              </a:lnSpc>
            </a:pPr>
            <a:r>
              <a:rPr lang="en-US" sz="3541">
                <a:solidFill>
                  <a:srgbClr val="000000"/>
                </a:solidFill>
                <a:latin typeface="Poppins"/>
                <a:ea typeface="Poppins"/>
                <a:cs typeface="Poppins"/>
                <a:sym typeface="Poppins"/>
              </a:rPr>
              <a:t>7- Demo</a:t>
            </a:r>
          </a:p>
          <a:p>
            <a:pPr algn="l">
              <a:lnSpc>
                <a:spcPts val="4674"/>
              </a:lnSpc>
            </a:pPr>
            <a:r>
              <a:rPr lang="en-US" sz="3541">
                <a:solidFill>
                  <a:srgbClr val="000000"/>
                </a:solidFill>
                <a:latin typeface="Poppins"/>
                <a:ea typeface="Poppins"/>
                <a:cs typeface="Poppins"/>
                <a:sym typeface="Poppins"/>
              </a:rPr>
              <a:t>8- Future Improvements </a:t>
            </a:r>
          </a:p>
          <a:p>
            <a:pPr algn="l">
              <a:lnSpc>
                <a:spcPts val="4674"/>
              </a:lnSpc>
            </a:pPr>
            <a:r>
              <a:rPr lang="en-US" sz="3541">
                <a:solidFill>
                  <a:srgbClr val="000000"/>
                </a:solidFill>
                <a:latin typeface="Poppins"/>
                <a:ea typeface="Poppins"/>
                <a:cs typeface="Poppins"/>
                <a:sym typeface="Poppins"/>
              </a:rPr>
              <a:t>9- Pre-trained Models Used</a:t>
            </a:r>
          </a:p>
          <a:p>
            <a:pPr algn="l">
              <a:lnSpc>
                <a:spcPts val="4674"/>
              </a:lnSpc>
            </a:pPr>
            <a:r>
              <a:rPr lang="en-US" sz="3541">
                <a:solidFill>
                  <a:srgbClr val="000000"/>
                </a:solidFill>
                <a:latin typeface="Poppins"/>
                <a:ea typeface="Poppins"/>
                <a:cs typeface="Poppins"/>
                <a:sym typeface="Poppins"/>
              </a:rPr>
              <a:t>10- Conclusion</a:t>
            </a:r>
          </a:p>
          <a:p>
            <a:pPr algn="l">
              <a:lnSpc>
                <a:spcPts val="4674"/>
              </a:lnSpc>
            </a:pPr>
            <a:r>
              <a:rPr lang="en-US" sz="3541">
                <a:solidFill>
                  <a:srgbClr val="000000"/>
                </a:solidFill>
                <a:latin typeface="Poppins"/>
                <a:ea typeface="Poppins"/>
                <a:cs typeface="Poppins"/>
                <a:sym typeface="Poppins"/>
              </a:rPr>
              <a:t>11- Meet Our Team</a:t>
            </a:r>
          </a:p>
        </p:txBody>
      </p:sp>
      <p:sp>
        <p:nvSpPr>
          <p:cNvPr name="Freeform 9" id="9"/>
          <p:cNvSpPr/>
          <p:nvPr/>
        </p:nvSpPr>
        <p:spPr>
          <a:xfrm flipH="false" flipV="false" rot="0">
            <a:off x="10713141" y="3818745"/>
            <a:ext cx="7574859" cy="6073660"/>
          </a:xfrm>
          <a:custGeom>
            <a:avLst/>
            <a:gdLst/>
            <a:ahLst/>
            <a:cxnLst/>
            <a:rect r="r" b="b" t="t" l="l"/>
            <a:pathLst>
              <a:path h="6073660" w="7574859">
                <a:moveTo>
                  <a:pt x="0" y="0"/>
                </a:moveTo>
                <a:lnTo>
                  <a:pt x="7574859" y="0"/>
                </a:lnTo>
                <a:lnTo>
                  <a:pt x="7574859" y="6073659"/>
                </a:lnTo>
                <a:lnTo>
                  <a:pt x="0" y="6073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35116" y="4144720"/>
            <a:ext cx="8817767" cy="1962678"/>
            <a:chOff x="0" y="0"/>
            <a:chExt cx="2101740" cy="467810"/>
          </a:xfrm>
        </p:grpSpPr>
        <p:sp>
          <p:nvSpPr>
            <p:cNvPr name="Freeform 3" id="3"/>
            <p:cNvSpPr/>
            <p:nvPr/>
          </p:nvSpPr>
          <p:spPr>
            <a:xfrm flipH="false" flipV="false" rot="0">
              <a:off x="0" y="0"/>
              <a:ext cx="2101740" cy="467810"/>
            </a:xfrm>
            <a:custGeom>
              <a:avLst/>
              <a:gdLst/>
              <a:ahLst/>
              <a:cxnLst/>
              <a:rect r="r" b="b" t="t" l="l"/>
              <a:pathLst>
                <a:path h="467810" w="2101740">
                  <a:moveTo>
                    <a:pt x="0" y="0"/>
                  </a:moveTo>
                  <a:lnTo>
                    <a:pt x="2101740" y="0"/>
                  </a:lnTo>
                  <a:lnTo>
                    <a:pt x="2101740"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50591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529874" y="4400370"/>
            <a:ext cx="3571460"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DEMO</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3" id="3"/>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2800" b="0"/>
          <a:stretch>
            <a:fillRect/>
          </a:stretch>
        </p:blipFill>
        <p:spPr>
          <a:xfrm flipH="false" flipV="false" rot="0">
            <a:off x="1513595" y="1411755"/>
            <a:ext cx="15304751" cy="7700634"/>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08034" y="3025092"/>
            <a:ext cx="7568757" cy="6894450"/>
          </a:xfrm>
          <a:custGeom>
            <a:avLst/>
            <a:gdLst/>
            <a:ahLst/>
            <a:cxnLst/>
            <a:rect r="r" b="b" t="t" l="l"/>
            <a:pathLst>
              <a:path h="6894450" w="7568757">
                <a:moveTo>
                  <a:pt x="0" y="0"/>
                </a:moveTo>
                <a:lnTo>
                  <a:pt x="7568757" y="0"/>
                </a:lnTo>
                <a:lnTo>
                  <a:pt x="7568757" y="6894450"/>
                </a:lnTo>
                <a:lnTo>
                  <a:pt x="0" y="6894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6233" y="2039837"/>
            <a:ext cx="8817767" cy="2792872"/>
            <a:chOff x="0" y="0"/>
            <a:chExt cx="2101740" cy="665689"/>
          </a:xfrm>
        </p:grpSpPr>
        <p:sp>
          <p:nvSpPr>
            <p:cNvPr name="Freeform 4" id="4"/>
            <p:cNvSpPr/>
            <p:nvPr/>
          </p:nvSpPr>
          <p:spPr>
            <a:xfrm flipH="false" flipV="false" rot="0">
              <a:off x="0" y="0"/>
              <a:ext cx="2101740" cy="665689"/>
            </a:xfrm>
            <a:custGeom>
              <a:avLst/>
              <a:gdLst/>
              <a:ahLst/>
              <a:cxnLst/>
              <a:rect r="r" b="b" t="t" l="l"/>
              <a:pathLst>
                <a:path h="665689" w="2101740">
                  <a:moveTo>
                    <a:pt x="0" y="0"/>
                  </a:moveTo>
                  <a:lnTo>
                    <a:pt x="2101740" y="0"/>
                  </a:lnTo>
                  <a:lnTo>
                    <a:pt x="2101740" y="665689"/>
                  </a:lnTo>
                  <a:lnTo>
                    <a:pt x="0" y="665689"/>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101740" cy="703789"/>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13082" y="2220812"/>
            <a:ext cx="9798961" cy="2611897"/>
          </a:xfrm>
          <a:prstGeom prst="rect">
            <a:avLst/>
          </a:prstGeom>
        </p:spPr>
        <p:txBody>
          <a:bodyPr anchor="t" rtlCol="false" tIns="0" lIns="0" bIns="0" rIns="0">
            <a:spAutoFit/>
          </a:bodyPr>
          <a:lstStyle/>
          <a:p>
            <a:pPr algn="l">
              <a:lnSpc>
                <a:spcPts val="10052"/>
              </a:lnSpc>
            </a:pPr>
            <a:r>
              <a:rPr lang="en-US" sz="9953">
                <a:solidFill>
                  <a:srgbClr val="FFFFFF"/>
                </a:solidFill>
                <a:latin typeface="Anton"/>
                <a:ea typeface="Anton"/>
                <a:cs typeface="Anton"/>
                <a:sym typeface="Anton"/>
              </a:rPr>
              <a:t>FUTURE IMPROVEMENTS </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4"/>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5"/>
            <a:stretch>
              <a:fillRect l="0" t="0" r="0" b="0"/>
            </a:stretch>
          </a:blipFill>
        </p:spPr>
      </p:sp>
      <p:sp>
        <p:nvSpPr>
          <p:cNvPr name="TextBox 9" id="9"/>
          <p:cNvSpPr txBox="true"/>
          <p:nvPr/>
        </p:nvSpPr>
        <p:spPr>
          <a:xfrm rot="0">
            <a:off x="1028700" y="5047690"/>
            <a:ext cx="7396567" cy="773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01.</a:t>
            </a:r>
            <a:r>
              <a:rPr lang="en-US" sz="2189">
                <a:solidFill>
                  <a:srgbClr val="000000"/>
                </a:solidFill>
                <a:latin typeface="Poppins"/>
                <a:ea typeface="Poppins"/>
                <a:cs typeface="Poppins"/>
                <a:sym typeface="Poppins"/>
              </a:rPr>
              <a:t> Generate multiple choices based on a given subject for all years of study. </a:t>
            </a:r>
          </a:p>
        </p:txBody>
      </p:sp>
      <p:sp>
        <p:nvSpPr>
          <p:cNvPr name="TextBox 10" id="10"/>
          <p:cNvSpPr txBox="true"/>
          <p:nvPr/>
        </p:nvSpPr>
        <p:spPr>
          <a:xfrm rot="0">
            <a:off x="1028700" y="6039816"/>
            <a:ext cx="7396567" cy="1154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02.</a:t>
            </a:r>
            <a:r>
              <a:rPr lang="en-US" sz="2189">
                <a:solidFill>
                  <a:srgbClr val="000000"/>
                </a:solidFill>
                <a:latin typeface="Poppins"/>
                <a:ea typeface="Poppins"/>
                <a:cs typeface="Poppins"/>
                <a:sym typeface="Poppins"/>
              </a:rPr>
              <a:t> Generate a voice system to listen to students while rehearsing what they know and correct them when something is wrong.</a:t>
            </a:r>
          </a:p>
        </p:txBody>
      </p:sp>
      <p:sp>
        <p:nvSpPr>
          <p:cNvPr name="TextBox 11" id="11"/>
          <p:cNvSpPr txBox="true"/>
          <p:nvPr/>
        </p:nvSpPr>
        <p:spPr>
          <a:xfrm rot="0">
            <a:off x="1028700" y="7412941"/>
            <a:ext cx="7396567" cy="2678051"/>
          </a:xfrm>
          <a:prstGeom prst="rect">
            <a:avLst/>
          </a:prstGeom>
        </p:spPr>
        <p:txBody>
          <a:bodyPr anchor="t" rtlCol="false" tIns="0" lIns="0" bIns="0" rIns="0">
            <a:spAutoFit/>
          </a:bodyPr>
          <a:lstStyle/>
          <a:p>
            <a:pPr algn="l">
              <a:lnSpc>
                <a:spcPts val="3065"/>
              </a:lnSpc>
            </a:pPr>
            <a:r>
              <a:rPr lang="en-US" sz="2189" b="true">
                <a:solidFill>
                  <a:srgbClr val="000000"/>
                </a:solidFill>
                <a:latin typeface="Poppins Bold"/>
                <a:ea typeface="Poppins Bold"/>
                <a:cs typeface="Poppins Bold"/>
                <a:sym typeface="Poppins Bold"/>
              </a:rPr>
              <a:t>03.</a:t>
            </a:r>
            <a:r>
              <a:rPr lang="en-US" sz="2189">
                <a:solidFill>
                  <a:srgbClr val="000000"/>
                </a:solidFill>
                <a:latin typeface="Poppins"/>
                <a:ea typeface="Poppins"/>
                <a:cs typeface="Poppins"/>
                <a:sym typeface="Poppins"/>
              </a:rPr>
              <a:t> Enable students to upload specific chapters or curriculum to generate personalized questions and answers. This feature will allow for targeted exam preparation, aligning the practice material with the student's study needs and making the system adaptable to various subjects.</a:t>
            </a:r>
          </a:p>
          <a:p>
            <a:pPr algn="l">
              <a:lnSpc>
                <a:spcPts val="3065"/>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42950" y="1917568"/>
            <a:ext cx="8501050" cy="6471304"/>
            <a:chOff x="0" y="0"/>
            <a:chExt cx="2026249" cy="1542454"/>
          </a:xfrm>
        </p:grpSpPr>
        <p:sp>
          <p:nvSpPr>
            <p:cNvPr name="Freeform 3" id="3"/>
            <p:cNvSpPr/>
            <p:nvPr/>
          </p:nvSpPr>
          <p:spPr>
            <a:xfrm flipH="false" flipV="false" rot="0">
              <a:off x="0" y="0"/>
              <a:ext cx="2026250" cy="1542454"/>
            </a:xfrm>
            <a:custGeom>
              <a:avLst/>
              <a:gdLst/>
              <a:ahLst/>
              <a:cxnLst/>
              <a:rect r="r" b="b" t="t" l="l"/>
              <a:pathLst>
                <a:path h="1542454" w="2026250">
                  <a:moveTo>
                    <a:pt x="0" y="0"/>
                  </a:moveTo>
                  <a:lnTo>
                    <a:pt x="2026250" y="0"/>
                  </a:lnTo>
                  <a:lnTo>
                    <a:pt x="2026250" y="1542454"/>
                  </a:lnTo>
                  <a:lnTo>
                    <a:pt x="0" y="1542454"/>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026249" cy="158055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28662" y="2705014"/>
            <a:ext cx="6866921" cy="5085985"/>
          </a:xfrm>
          <a:prstGeom prst="rect">
            <a:avLst/>
          </a:prstGeom>
        </p:spPr>
        <p:txBody>
          <a:bodyPr anchor="t" rtlCol="false" tIns="0" lIns="0" bIns="0" rIns="0">
            <a:spAutoFit/>
          </a:bodyPr>
          <a:lstStyle/>
          <a:p>
            <a:pPr algn="l">
              <a:lnSpc>
                <a:spcPts val="9951"/>
              </a:lnSpc>
            </a:pPr>
            <a:r>
              <a:rPr lang="en-US" sz="9853">
                <a:solidFill>
                  <a:srgbClr val="FFFFFF"/>
                </a:solidFill>
                <a:latin typeface="Anton"/>
                <a:ea typeface="Anton"/>
                <a:cs typeface="Anton"/>
                <a:sym typeface="Anton"/>
              </a:rPr>
              <a:t>PRE-TRAINED MODELS WE TRIED WITH THIS PROJECT</a:t>
            </a:r>
          </a:p>
        </p:txBody>
      </p:sp>
      <p:sp>
        <p:nvSpPr>
          <p:cNvPr name="TextBox 6" id="6"/>
          <p:cNvSpPr txBox="true"/>
          <p:nvPr/>
        </p:nvSpPr>
        <p:spPr>
          <a:xfrm rot="0">
            <a:off x="9322877" y="2982029"/>
            <a:ext cx="9001380" cy="458091"/>
          </a:xfrm>
          <a:prstGeom prst="rect">
            <a:avLst/>
          </a:prstGeom>
        </p:spPr>
        <p:txBody>
          <a:bodyPr anchor="t" rtlCol="false" tIns="0" lIns="0" bIns="0" rIns="0">
            <a:spAutoFit/>
          </a:bodyPr>
          <a:lstStyle/>
          <a:p>
            <a:pPr algn="l" marL="559164" indent="-279582" lvl="1">
              <a:lnSpc>
                <a:spcPts val="3625"/>
              </a:lnSpc>
              <a:spcBef>
                <a:spcPct val="0"/>
              </a:spcBef>
              <a:buFont typeface="Arial"/>
              <a:buChar char="•"/>
            </a:pPr>
            <a:r>
              <a:rPr lang="en-US" b="true" sz="2589">
                <a:solidFill>
                  <a:srgbClr val="000000"/>
                </a:solidFill>
                <a:latin typeface="Poppins Bold"/>
                <a:ea typeface="Poppins Bold"/>
                <a:cs typeface="Poppins Bold"/>
                <a:sym typeface="Poppins Bold"/>
              </a:rPr>
              <a:t>google/flan-t5-large  ‘</a:t>
            </a:r>
            <a:r>
              <a:rPr lang="en-US" sz="2589">
                <a:solidFill>
                  <a:srgbClr val="000000"/>
                </a:solidFill>
                <a:latin typeface="Poppins"/>
                <a:ea typeface="Poppins"/>
                <a:cs typeface="Poppins"/>
                <a:sym typeface="Poppins"/>
              </a:rPr>
              <a:t>used in our project</a:t>
            </a:r>
            <a:r>
              <a:rPr lang="en-US" b="true" sz="2589">
                <a:solidFill>
                  <a:srgbClr val="000000"/>
                </a:solidFill>
                <a:latin typeface="Poppins Bold"/>
                <a:ea typeface="Poppins Bold"/>
                <a:cs typeface="Poppins Bold"/>
                <a:sym typeface="Poppins Bold"/>
              </a:rPr>
              <a:t>’</a:t>
            </a:r>
          </a:p>
        </p:txBody>
      </p:sp>
      <p:sp>
        <p:nvSpPr>
          <p:cNvPr name="TextBox 7" id="7"/>
          <p:cNvSpPr txBox="true"/>
          <p:nvPr/>
        </p:nvSpPr>
        <p:spPr>
          <a:xfrm rot="0">
            <a:off x="9322877" y="3575356"/>
            <a:ext cx="8609731" cy="5030091"/>
          </a:xfrm>
          <a:prstGeom prst="rect">
            <a:avLst/>
          </a:prstGeom>
        </p:spPr>
        <p:txBody>
          <a:bodyPr anchor="t" rtlCol="false" tIns="0" lIns="0" bIns="0" rIns="0">
            <a:spAutoFit/>
          </a:bodyPr>
          <a:lstStyle/>
          <a:p>
            <a:pPr algn="l" marL="559164" indent="-279582" lvl="1">
              <a:lnSpc>
                <a:spcPts val="3625"/>
              </a:lnSpc>
              <a:buFont typeface="Arial"/>
              <a:buChar char="•"/>
            </a:pPr>
            <a:r>
              <a:rPr lang="en-US" sz="2589">
                <a:solidFill>
                  <a:srgbClr val="000000"/>
                </a:solidFill>
                <a:latin typeface="Poppins"/>
                <a:ea typeface="Poppins"/>
                <a:cs typeface="Poppins"/>
                <a:sym typeface="Poppins"/>
              </a:rPr>
              <a:t>google/flan-t5-small</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google/flan-t5-medium</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google/flan-t5-xl</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google/flan-t5-xxl</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google/flan-t5-base</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google-t5/t5-base</a:t>
            </a:r>
          </a:p>
          <a:p>
            <a:pPr algn="l" marL="559164" indent="-279582" lvl="1">
              <a:lnSpc>
                <a:spcPts val="3625"/>
              </a:lnSpc>
              <a:buFont typeface="Arial"/>
              <a:buChar char="•"/>
            </a:pPr>
            <a:r>
              <a:rPr lang="en-US" sz="2589">
                <a:solidFill>
                  <a:srgbClr val="000000"/>
                </a:solidFill>
                <a:latin typeface="Poppins"/>
                <a:ea typeface="Poppins"/>
                <a:cs typeface="Poppins"/>
                <a:sym typeface="Poppins"/>
              </a:rPr>
              <a:t>google/pegasus-large</a:t>
            </a:r>
          </a:p>
          <a:p>
            <a:pPr algn="l" marL="559164" indent="-279582" lvl="1">
              <a:lnSpc>
                <a:spcPts val="3625"/>
              </a:lnSpc>
              <a:buFont typeface="Arial"/>
              <a:buChar char="•"/>
            </a:pPr>
            <a:r>
              <a:rPr lang="en-US" sz="2589">
                <a:solidFill>
                  <a:srgbClr val="000000"/>
                </a:solidFill>
                <a:latin typeface="Poppins"/>
                <a:ea typeface="Poppins"/>
                <a:cs typeface="Poppins"/>
                <a:sym typeface="Poppins"/>
              </a:rPr>
              <a:t>distilbert/distilgpt2</a:t>
            </a:r>
          </a:p>
          <a:p>
            <a:pPr algn="l" marL="559164" indent="-279582" lvl="1">
              <a:lnSpc>
                <a:spcPts val="3625"/>
              </a:lnSpc>
              <a:buFont typeface="Arial"/>
              <a:buChar char="•"/>
            </a:pPr>
            <a:r>
              <a:rPr lang="en-US" sz="2589">
                <a:solidFill>
                  <a:srgbClr val="000000"/>
                </a:solidFill>
                <a:latin typeface="Poppins"/>
                <a:ea typeface="Poppins"/>
                <a:cs typeface="Poppins"/>
                <a:sym typeface="Poppins"/>
              </a:rPr>
              <a:t>facebook/bart-base</a:t>
            </a:r>
          </a:p>
          <a:p>
            <a:pPr algn="l" marL="559164" indent="-279582" lvl="1">
              <a:lnSpc>
                <a:spcPts val="3625"/>
              </a:lnSpc>
              <a:buFont typeface="Arial"/>
              <a:buChar char="•"/>
            </a:pPr>
            <a:r>
              <a:rPr lang="en-US" sz="2589">
                <a:solidFill>
                  <a:srgbClr val="000000"/>
                </a:solidFill>
                <a:latin typeface="Poppins"/>
                <a:ea typeface="Poppins"/>
                <a:cs typeface="Poppins"/>
                <a:sym typeface="Poppins"/>
              </a:rPr>
              <a:t>PaLM, a transformer-based model by Google</a:t>
            </a:r>
          </a:p>
          <a:p>
            <a:pPr algn="l" marL="559164" indent="-279582" lvl="1">
              <a:lnSpc>
                <a:spcPts val="3625"/>
              </a:lnSpc>
              <a:buFont typeface="Arial"/>
              <a:buChar char="•"/>
            </a:pPr>
            <a:r>
              <a:rPr lang="en-US" sz="2589">
                <a:solidFill>
                  <a:srgbClr val="000000"/>
                </a:solidFill>
                <a:latin typeface="Poppins"/>
                <a:ea typeface="Poppins"/>
                <a:cs typeface="Poppins"/>
                <a:sym typeface="Poppins"/>
              </a:rPr>
              <a:t>BERT, introduced by Google</a:t>
            </a:r>
          </a:p>
        </p:txBody>
      </p:sp>
      <p:sp>
        <p:nvSpPr>
          <p:cNvPr name="Freeform 8" id="8"/>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9" id="9"/>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35116" y="1659832"/>
            <a:ext cx="8817767" cy="1516522"/>
            <a:chOff x="0" y="0"/>
            <a:chExt cx="2101740" cy="361467"/>
          </a:xfrm>
        </p:grpSpPr>
        <p:sp>
          <p:nvSpPr>
            <p:cNvPr name="Freeform 3" id="3"/>
            <p:cNvSpPr/>
            <p:nvPr/>
          </p:nvSpPr>
          <p:spPr>
            <a:xfrm flipH="false" flipV="false" rot="0">
              <a:off x="0" y="0"/>
              <a:ext cx="2101740" cy="361467"/>
            </a:xfrm>
            <a:custGeom>
              <a:avLst/>
              <a:gdLst/>
              <a:ahLst/>
              <a:cxnLst/>
              <a:rect r="r" b="b" t="t" l="l"/>
              <a:pathLst>
                <a:path h="361467" w="2101740">
                  <a:moveTo>
                    <a:pt x="0" y="0"/>
                  </a:moveTo>
                  <a:lnTo>
                    <a:pt x="2101740" y="0"/>
                  </a:lnTo>
                  <a:lnTo>
                    <a:pt x="2101740" y="361467"/>
                  </a:lnTo>
                  <a:lnTo>
                    <a:pt x="0" y="361467"/>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39956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217210" y="1840807"/>
            <a:ext cx="5853580" cy="1335547"/>
          </a:xfrm>
          <a:prstGeom prst="rect">
            <a:avLst/>
          </a:prstGeom>
        </p:spPr>
        <p:txBody>
          <a:bodyPr anchor="t" rtlCol="false" tIns="0" lIns="0" bIns="0" rIns="0">
            <a:spAutoFit/>
          </a:bodyPr>
          <a:lstStyle/>
          <a:p>
            <a:pPr algn="l">
              <a:lnSpc>
                <a:spcPts val="10052"/>
              </a:lnSpc>
            </a:pPr>
            <a:r>
              <a:rPr lang="en-US" sz="9953">
                <a:solidFill>
                  <a:srgbClr val="FFFFFF"/>
                </a:solidFill>
                <a:latin typeface="Anton"/>
                <a:ea typeface="Anton"/>
                <a:cs typeface="Anton"/>
                <a:sym typeface="Anton"/>
              </a:rPr>
              <a:t>CONCLUSION</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
        <p:nvSpPr>
          <p:cNvPr name="TextBox 8" id="8"/>
          <p:cNvSpPr txBox="true"/>
          <p:nvPr/>
        </p:nvSpPr>
        <p:spPr>
          <a:xfrm rot="0">
            <a:off x="1480059" y="4502537"/>
            <a:ext cx="15327883" cy="3466641"/>
          </a:xfrm>
          <a:prstGeom prst="rect">
            <a:avLst/>
          </a:prstGeom>
        </p:spPr>
        <p:txBody>
          <a:bodyPr anchor="t" rtlCol="false" tIns="0" lIns="0" bIns="0" rIns="0">
            <a:spAutoFit/>
          </a:bodyPr>
          <a:lstStyle/>
          <a:p>
            <a:pPr algn="ctr">
              <a:lnSpc>
                <a:spcPts val="3388"/>
              </a:lnSpc>
              <a:spcBef>
                <a:spcPct val="0"/>
              </a:spcBef>
            </a:pPr>
            <a:r>
              <a:rPr lang="en-US" sz="3258">
                <a:solidFill>
                  <a:srgbClr val="000000"/>
                </a:solidFill>
                <a:latin typeface="Poppins"/>
                <a:ea typeface="Poppins"/>
                <a:cs typeface="Poppins"/>
                <a:sym typeface="Poppins"/>
              </a:rPr>
              <a:t>our innovative question answering model represents a transformative approach to education that empowers students, supports educators, and enhances institutional effectiveness. By providing immediate access to information and fostering a culture of inquiry, we enable students to take charge of their learning journey, leading to improved academic outcomes and increased engagement.</a:t>
            </a:r>
          </a:p>
          <a:p>
            <a:pPr algn="ctr">
              <a:lnSpc>
                <a:spcPts val="3388"/>
              </a:lnSpc>
              <a:spcBef>
                <a:spcPct val="0"/>
              </a:spcBef>
            </a:pPr>
            <a:r>
              <a:rPr lang="en-US" sz="3258">
                <a:solidFill>
                  <a:srgbClr val="000000"/>
                </a:solidFill>
                <a:latin typeface="Poppins"/>
                <a:ea typeface="Poppins"/>
                <a:cs typeface="Poppins"/>
                <a:sym typeface="Poppins"/>
              </a:rPr>
              <a:t>Together, we can unlock the full potential of students and create a more effective and engaging learning environment for all.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6233" y="3626978"/>
            <a:ext cx="8817767" cy="1516522"/>
            <a:chOff x="0" y="0"/>
            <a:chExt cx="2101740" cy="361467"/>
          </a:xfrm>
        </p:grpSpPr>
        <p:sp>
          <p:nvSpPr>
            <p:cNvPr name="Freeform 3" id="3"/>
            <p:cNvSpPr/>
            <p:nvPr/>
          </p:nvSpPr>
          <p:spPr>
            <a:xfrm flipH="false" flipV="false" rot="0">
              <a:off x="0" y="0"/>
              <a:ext cx="2101740" cy="361467"/>
            </a:xfrm>
            <a:custGeom>
              <a:avLst/>
              <a:gdLst/>
              <a:ahLst/>
              <a:cxnLst/>
              <a:rect r="r" b="b" t="t" l="l"/>
              <a:pathLst>
                <a:path h="361467" w="2101740">
                  <a:moveTo>
                    <a:pt x="0" y="0"/>
                  </a:moveTo>
                  <a:lnTo>
                    <a:pt x="2101740" y="0"/>
                  </a:lnTo>
                  <a:lnTo>
                    <a:pt x="2101740" y="361467"/>
                  </a:lnTo>
                  <a:lnTo>
                    <a:pt x="0" y="361467"/>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39956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13082" y="3807953"/>
            <a:ext cx="9798961" cy="1335547"/>
          </a:xfrm>
          <a:prstGeom prst="rect">
            <a:avLst/>
          </a:prstGeom>
        </p:spPr>
        <p:txBody>
          <a:bodyPr anchor="t" rtlCol="false" tIns="0" lIns="0" bIns="0" rIns="0">
            <a:spAutoFit/>
          </a:bodyPr>
          <a:lstStyle/>
          <a:p>
            <a:pPr algn="l">
              <a:lnSpc>
                <a:spcPts val="10052"/>
              </a:lnSpc>
            </a:pPr>
            <a:r>
              <a:rPr lang="en-US" sz="9953">
                <a:solidFill>
                  <a:srgbClr val="FFFFFF"/>
                </a:solidFill>
                <a:latin typeface="Anton"/>
                <a:ea typeface="Anton"/>
                <a:cs typeface="Anton"/>
                <a:sym typeface="Anton"/>
              </a:rPr>
              <a:t>MEET OUR TEAM</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
        <p:nvSpPr>
          <p:cNvPr name="TextBox 8" id="8"/>
          <p:cNvSpPr txBox="true"/>
          <p:nvPr/>
        </p:nvSpPr>
        <p:spPr>
          <a:xfrm rot="0">
            <a:off x="9860938" y="2512537"/>
            <a:ext cx="6413564" cy="4406134"/>
          </a:xfrm>
          <a:prstGeom prst="rect">
            <a:avLst/>
          </a:prstGeom>
        </p:spPr>
        <p:txBody>
          <a:bodyPr anchor="t" rtlCol="false" tIns="0" lIns="0" bIns="0" rIns="0">
            <a:spAutoFit/>
          </a:bodyPr>
          <a:lstStyle/>
          <a:p>
            <a:pPr algn="l">
              <a:lnSpc>
                <a:spcPts val="6941"/>
              </a:lnSpc>
            </a:pPr>
            <a:r>
              <a:rPr lang="en-US" sz="5258">
                <a:solidFill>
                  <a:srgbClr val="000000"/>
                </a:solidFill>
                <a:latin typeface="Poppins"/>
                <a:ea typeface="Poppins"/>
                <a:cs typeface="Poppins"/>
                <a:sym typeface="Poppins"/>
              </a:rPr>
              <a:t>1- Ayah Tarek</a:t>
            </a:r>
          </a:p>
          <a:p>
            <a:pPr algn="l">
              <a:lnSpc>
                <a:spcPts val="6941"/>
              </a:lnSpc>
            </a:pPr>
            <a:r>
              <a:rPr lang="en-US" sz="5258">
                <a:solidFill>
                  <a:srgbClr val="000000"/>
                </a:solidFill>
                <a:latin typeface="Poppins"/>
                <a:ea typeface="Poppins"/>
                <a:cs typeface="Poppins"/>
                <a:sym typeface="Poppins"/>
              </a:rPr>
              <a:t>2- Marcel Azmy</a:t>
            </a:r>
          </a:p>
          <a:p>
            <a:pPr algn="l">
              <a:lnSpc>
                <a:spcPts val="6941"/>
              </a:lnSpc>
            </a:pPr>
            <a:r>
              <a:rPr lang="en-US" sz="5258">
                <a:solidFill>
                  <a:srgbClr val="000000"/>
                </a:solidFill>
                <a:latin typeface="Poppins"/>
                <a:ea typeface="Poppins"/>
                <a:cs typeface="Poppins"/>
                <a:sym typeface="Poppins"/>
              </a:rPr>
              <a:t>3- Merna Albert</a:t>
            </a:r>
          </a:p>
          <a:p>
            <a:pPr algn="l">
              <a:lnSpc>
                <a:spcPts val="6941"/>
              </a:lnSpc>
            </a:pPr>
            <a:r>
              <a:rPr lang="en-US" sz="5258">
                <a:solidFill>
                  <a:srgbClr val="000000"/>
                </a:solidFill>
                <a:latin typeface="Poppins"/>
                <a:ea typeface="Poppins"/>
                <a:cs typeface="Poppins"/>
                <a:sym typeface="Poppins"/>
              </a:rPr>
              <a:t>4- Nada Hassan</a:t>
            </a:r>
          </a:p>
          <a:p>
            <a:pPr algn="l">
              <a:lnSpc>
                <a:spcPts val="6941"/>
              </a:lnSpc>
            </a:pPr>
            <a:r>
              <a:rPr lang="en-US" sz="5258">
                <a:solidFill>
                  <a:srgbClr val="000000"/>
                </a:solidFill>
                <a:latin typeface="Poppins"/>
                <a:ea typeface="Poppins"/>
                <a:cs typeface="Poppins"/>
                <a:sym typeface="Poppins"/>
              </a:rPr>
              <a:t>5- Nada ELSayed</a:t>
            </a:r>
          </a:p>
        </p:txBody>
      </p:sp>
      <p:grpSp>
        <p:nvGrpSpPr>
          <p:cNvPr name="Group 9" id="9"/>
          <p:cNvGrpSpPr/>
          <p:nvPr/>
        </p:nvGrpSpPr>
        <p:grpSpPr>
          <a:xfrm rot="0">
            <a:off x="326233" y="7902817"/>
            <a:ext cx="8817767" cy="1516522"/>
            <a:chOff x="0" y="0"/>
            <a:chExt cx="2101740" cy="361467"/>
          </a:xfrm>
        </p:grpSpPr>
        <p:sp>
          <p:nvSpPr>
            <p:cNvPr name="Freeform 10" id="10"/>
            <p:cNvSpPr/>
            <p:nvPr/>
          </p:nvSpPr>
          <p:spPr>
            <a:xfrm flipH="false" flipV="false" rot="0">
              <a:off x="0" y="0"/>
              <a:ext cx="2101740" cy="361467"/>
            </a:xfrm>
            <a:custGeom>
              <a:avLst/>
              <a:gdLst/>
              <a:ahLst/>
              <a:cxnLst/>
              <a:rect r="r" b="b" t="t" l="l"/>
              <a:pathLst>
                <a:path h="361467" w="2101740">
                  <a:moveTo>
                    <a:pt x="0" y="0"/>
                  </a:moveTo>
                  <a:lnTo>
                    <a:pt x="2101740" y="0"/>
                  </a:lnTo>
                  <a:lnTo>
                    <a:pt x="2101740" y="361467"/>
                  </a:lnTo>
                  <a:lnTo>
                    <a:pt x="0" y="361467"/>
                  </a:lnTo>
                  <a:close/>
                </a:path>
              </a:pathLst>
            </a:custGeom>
            <a:gradFill rotWithShape="true">
              <a:gsLst>
                <a:gs pos="0">
                  <a:srgbClr val="3428BA">
                    <a:alpha val="100000"/>
                  </a:srgbClr>
                </a:gs>
                <a:gs pos="100000">
                  <a:srgbClr val="5FA2DB">
                    <a:alpha val="100000"/>
                  </a:srgbClr>
                </a:gs>
              </a:gsLst>
              <a:lin ang="0"/>
            </a:gradFill>
          </p:spPr>
        </p:sp>
        <p:sp>
          <p:nvSpPr>
            <p:cNvPr name="TextBox 11" id="11"/>
            <p:cNvSpPr txBox="true"/>
            <p:nvPr/>
          </p:nvSpPr>
          <p:spPr>
            <a:xfrm>
              <a:off x="0" y="-38100"/>
              <a:ext cx="2101740" cy="399567"/>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13082" y="8083792"/>
            <a:ext cx="9798961" cy="1335547"/>
          </a:xfrm>
          <a:prstGeom prst="rect">
            <a:avLst/>
          </a:prstGeom>
        </p:spPr>
        <p:txBody>
          <a:bodyPr anchor="t" rtlCol="false" tIns="0" lIns="0" bIns="0" rIns="0">
            <a:spAutoFit/>
          </a:bodyPr>
          <a:lstStyle/>
          <a:p>
            <a:pPr algn="l">
              <a:lnSpc>
                <a:spcPts val="10052"/>
              </a:lnSpc>
            </a:pPr>
            <a:r>
              <a:rPr lang="en-US" sz="9953">
                <a:solidFill>
                  <a:srgbClr val="FFFFFF"/>
                </a:solidFill>
                <a:latin typeface="Anton"/>
                <a:ea typeface="Anton"/>
                <a:cs typeface="Anton"/>
                <a:sym typeface="Anton"/>
              </a:rPr>
              <a:t>SUPERVISED BY</a:t>
            </a:r>
          </a:p>
        </p:txBody>
      </p:sp>
      <p:sp>
        <p:nvSpPr>
          <p:cNvPr name="TextBox 13" id="13"/>
          <p:cNvSpPr txBox="true"/>
          <p:nvPr/>
        </p:nvSpPr>
        <p:spPr>
          <a:xfrm rot="0">
            <a:off x="9860938" y="8302850"/>
            <a:ext cx="7054499" cy="754554"/>
          </a:xfrm>
          <a:prstGeom prst="rect">
            <a:avLst/>
          </a:prstGeom>
        </p:spPr>
        <p:txBody>
          <a:bodyPr anchor="t" rtlCol="false" tIns="0" lIns="0" bIns="0" rIns="0">
            <a:spAutoFit/>
          </a:bodyPr>
          <a:lstStyle/>
          <a:p>
            <a:pPr algn="l">
              <a:lnSpc>
                <a:spcPts val="5468"/>
              </a:lnSpc>
              <a:spcBef>
                <a:spcPct val="0"/>
              </a:spcBef>
            </a:pPr>
            <a:r>
              <a:rPr lang="en-US" sz="5258">
                <a:solidFill>
                  <a:srgbClr val="000000"/>
                </a:solidFill>
                <a:latin typeface="Poppins"/>
                <a:ea typeface="Poppins"/>
                <a:cs typeface="Poppins"/>
                <a:sym typeface="Poppins"/>
              </a:rPr>
              <a:t>Mr. Mohamed Agoor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735116" y="4385239"/>
            <a:ext cx="8817767" cy="1516522"/>
            <a:chOff x="0" y="0"/>
            <a:chExt cx="2101740" cy="361467"/>
          </a:xfrm>
        </p:grpSpPr>
        <p:sp>
          <p:nvSpPr>
            <p:cNvPr name="Freeform 3" id="3"/>
            <p:cNvSpPr/>
            <p:nvPr/>
          </p:nvSpPr>
          <p:spPr>
            <a:xfrm flipH="false" flipV="false" rot="0">
              <a:off x="0" y="0"/>
              <a:ext cx="2101740" cy="361467"/>
            </a:xfrm>
            <a:custGeom>
              <a:avLst/>
              <a:gdLst/>
              <a:ahLst/>
              <a:cxnLst/>
              <a:rect r="r" b="b" t="t" l="l"/>
              <a:pathLst>
                <a:path h="361467" w="2101740">
                  <a:moveTo>
                    <a:pt x="0" y="0"/>
                  </a:moveTo>
                  <a:lnTo>
                    <a:pt x="2101740" y="0"/>
                  </a:lnTo>
                  <a:lnTo>
                    <a:pt x="2101740" y="361467"/>
                  </a:lnTo>
                  <a:lnTo>
                    <a:pt x="0" y="361467"/>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101740" cy="39956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251363" y="4566214"/>
            <a:ext cx="5551875" cy="1335547"/>
          </a:xfrm>
          <a:prstGeom prst="rect">
            <a:avLst/>
          </a:prstGeom>
        </p:spPr>
        <p:txBody>
          <a:bodyPr anchor="t" rtlCol="false" tIns="0" lIns="0" bIns="0" rIns="0">
            <a:spAutoFit/>
          </a:bodyPr>
          <a:lstStyle/>
          <a:p>
            <a:pPr algn="l">
              <a:lnSpc>
                <a:spcPts val="10052"/>
              </a:lnSpc>
            </a:pPr>
            <a:r>
              <a:rPr lang="en-US" sz="9953">
                <a:solidFill>
                  <a:srgbClr val="FFFFFF"/>
                </a:solidFill>
                <a:latin typeface="Anton"/>
                <a:ea typeface="Anton"/>
                <a:cs typeface="Anton"/>
                <a:sym typeface="Anton"/>
              </a:rPr>
              <a:t>THANK YOU!</a:t>
            </a:r>
          </a:p>
        </p:txBody>
      </p:sp>
      <p:sp>
        <p:nvSpPr>
          <p:cNvPr name="Freeform 6" id="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7" id="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355315" y="4303831"/>
            <a:ext cx="1098588" cy="1381871"/>
          </a:xfrm>
          <a:prstGeom prst="rect">
            <a:avLst/>
          </a:prstGeom>
        </p:spPr>
      </p:pic>
      <p:sp>
        <p:nvSpPr>
          <p:cNvPr name="AutoShape 5" id="5"/>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6" id="6"/>
          <p:cNvSpPr txBox="true"/>
          <p:nvPr/>
        </p:nvSpPr>
        <p:spPr>
          <a:xfrm rot="0">
            <a:off x="8180489" y="1273056"/>
            <a:ext cx="1908999" cy="480265"/>
          </a:xfrm>
          <a:prstGeom prst="rect">
            <a:avLst/>
          </a:prstGeom>
        </p:spPr>
        <p:txBody>
          <a:bodyPr anchor="t" rtlCol="false" tIns="0" lIns="0" bIns="0" rIns="0">
            <a:spAutoFit/>
          </a:bodyPr>
          <a:lstStyle/>
          <a:p>
            <a:pPr algn="l">
              <a:lnSpc>
                <a:spcPts val="3978"/>
              </a:lnSpc>
              <a:spcBef>
                <a:spcPct val="0"/>
              </a:spcBef>
            </a:pPr>
            <a:r>
              <a:rPr lang="en-US" b="true" sz="2841">
                <a:solidFill>
                  <a:srgbClr val="3428BA"/>
                </a:solidFill>
                <a:latin typeface="Canva Sans Bold"/>
                <a:ea typeface="Canva Sans Bold"/>
                <a:cs typeface="Canva Sans Bold"/>
                <a:sym typeface="Canva Sans Bold"/>
              </a:rPr>
              <a:t>Q-Ease</a:t>
            </a:r>
          </a:p>
        </p:txBody>
      </p:sp>
      <p:sp>
        <p:nvSpPr>
          <p:cNvPr name="TextBox 7" id="7"/>
          <p:cNvSpPr txBox="true"/>
          <p:nvPr/>
        </p:nvSpPr>
        <p:spPr>
          <a:xfrm rot="0">
            <a:off x="4470356" y="2100618"/>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INTRODUCTION</a:t>
            </a:r>
          </a:p>
        </p:txBody>
      </p:sp>
      <p:sp>
        <p:nvSpPr>
          <p:cNvPr name="TextBox 8" id="8"/>
          <p:cNvSpPr txBox="true"/>
          <p:nvPr/>
        </p:nvSpPr>
        <p:spPr>
          <a:xfrm rot="0">
            <a:off x="5831164" y="5328726"/>
            <a:ext cx="6935438" cy="3440051"/>
          </a:xfrm>
          <a:prstGeom prst="rect">
            <a:avLst/>
          </a:prstGeom>
        </p:spPr>
        <p:txBody>
          <a:bodyPr anchor="t" rtlCol="false" tIns="0" lIns="0" bIns="0" rIns="0">
            <a:spAutoFit/>
          </a:bodyPr>
          <a:lstStyle/>
          <a:p>
            <a:pPr algn="ctr">
              <a:lnSpc>
                <a:spcPts val="3065"/>
              </a:lnSpc>
              <a:spcBef>
                <a:spcPct val="0"/>
              </a:spcBef>
            </a:pPr>
            <a:r>
              <a:rPr lang="en-US" sz="2189">
                <a:solidFill>
                  <a:srgbClr val="000000"/>
                </a:solidFill>
                <a:latin typeface="Poppins"/>
                <a:ea typeface="Poppins"/>
                <a:cs typeface="Poppins"/>
                <a:sym typeface="Poppins"/>
              </a:rPr>
              <a:t>In today’s educational environment, students sometimes struggle with learning difficult courses such as biology and chemistry. We have created a unique Question Answering (QA) model to help students in their academic pursuits because we understand these challenges. This model facilitates a greater understanding of scientific material by creating personalized questions and providing accurate answers.</a:t>
            </a:r>
          </a:p>
        </p:txBody>
      </p:sp>
      <p:sp>
        <p:nvSpPr>
          <p:cNvPr name="Freeform 9" id="9"/>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0" id="10"/>
          <p:cNvPicPr>
            <a:picLocks noChangeAspect="true"/>
          </p:cNvPicPr>
          <p:nvPr/>
        </p:nvPicPr>
        <p:blipFill>
          <a:blip r:embed="rId6"/>
          <a:srcRect l="0" t="0" r="0" b="0"/>
          <a:stretch>
            <a:fillRect/>
          </a:stretch>
        </p:blipFill>
        <p:spPr>
          <a:xfrm flipH="false" flipV="false" rot="0">
            <a:off x="15685338" y="5391660"/>
            <a:ext cx="1203221" cy="1513485"/>
          </a:xfrm>
          <a:prstGeom prst="rect">
            <a:avLst/>
          </a:prstGeom>
        </p:spPr>
      </p:pic>
      <p:sp>
        <p:nvSpPr>
          <p:cNvPr name="Freeform 11" id="11"/>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7"/>
            <a:stretch>
              <a:fillRect l="0" t="0" r="0" b="0"/>
            </a:stretch>
          </a:blipFill>
        </p:spPr>
      </p:sp>
      <p:sp>
        <p:nvSpPr>
          <p:cNvPr name="Freeform 12" id="12"/>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2410337"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KEY </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2741896" y="537210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FEATURES</a:t>
            </a:r>
          </a:p>
        </p:txBody>
      </p:sp>
      <p:sp>
        <p:nvSpPr>
          <p:cNvPr name="TextBox 9" id="9"/>
          <p:cNvSpPr txBox="true"/>
          <p:nvPr/>
        </p:nvSpPr>
        <p:spPr>
          <a:xfrm rot="0">
            <a:off x="3043965" y="2332614"/>
            <a:ext cx="1908999"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grpSp>
        <p:nvGrpSpPr>
          <p:cNvPr name="Group 10" id="10"/>
          <p:cNvGrpSpPr/>
          <p:nvPr/>
        </p:nvGrpSpPr>
        <p:grpSpPr>
          <a:xfrm rot="0">
            <a:off x="15020109" y="2605709"/>
            <a:ext cx="5077990" cy="50779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9710437" y="3127436"/>
            <a:ext cx="7548863" cy="4273171"/>
          </a:xfrm>
          <a:prstGeom prst="rect">
            <a:avLst/>
          </a:prstGeom>
        </p:spPr>
        <p:txBody>
          <a:bodyPr anchor="t" rtlCol="false" tIns="0" lIns="0" bIns="0" rIns="0">
            <a:spAutoFit/>
          </a:bodyPr>
          <a:lstStyle/>
          <a:p>
            <a:pPr algn="l">
              <a:lnSpc>
                <a:spcPts val="3345"/>
              </a:lnSpc>
            </a:pPr>
            <a:r>
              <a:rPr lang="en-US" sz="2389" b="true">
                <a:solidFill>
                  <a:srgbClr val="000000"/>
                </a:solidFill>
                <a:latin typeface="Poppins Bold"/>
                <a:ea typeface="Poppins Bold"/>
                <a:cs typeface="Poppins Bold"/>
                <a:sym typeface="Poppins Bold"/>
              </a:rPr>
              <a:t>Student-Centric Approach:</a:t>
            </a:r>
            <a:r>
              <a:rPr lang="en-US" sz="2389">
                <a:solidFill>
                  <a:srgbClr val="000000"/>
                </a:solidFill>
                <a:latin typeface="Poppins"/>
                <a:ea typeface="Poppins"/>
                <a:cs typeface="Poppins"/>
                <a:sym typeface="Poppins"/>
              </a:rPr>
              <a:t> Especially designed to meet each student's particular learning needs. </a:t>
            </a:r>
          </a:p>
          <a:p>
            <a:pPr algn="l">
              <a:lnSpc>
                <a:spcPts val="3625"/>
              </a:lnSpc>
            </a:pPr>
          </a:p>
          <a:p>
            <a:pPr algn="l">
              <a:lnSpc>
                <a:spcPts val="3345"/>
              </a:lnSpc>
            </a:pPr>
            <a:r>
              <a:rPr lang="en-US" sz="2389" b="true">
                <a:solidFill>
                  <a:srgbClr val="000000"/>
                </a:solidFill>
                <a:latin typeface="Poppins Bold"/>
                <a:ea typeface="Poppins Bold"/>
                <a:cs typeface="Poppins Bold"/>
                <a:sym typeface="Poppins Bold"/>
              </a:rPr>
              <a:t>Subject-Specific Focus:</a:t>
            </a:r>
            <a:r>
              <a:rPr lang="en-US" sz="2389">
                <a:solidFill>
                  <a:srgbClr val="000000"/>
                </a:solidFill>
                <a:latin typeface="Poppins"/>
                <a:ea typeface="Poppins"/>
                <a:cs typeface="Poppins"/>
                <a:sym typeface="Poppins"/>
              </a:rPr>
              <a:t> Concentrates on scientific disciplines, ensuring relevant and contextual assistance. </a:t>
            </a:r>
          </a:p>
          <a:p>
            <a:pPr algn="l">
              <a:lnSpc>
                <a:spcPts val="3625"/>
              </a:lnSpc>
            </a:pPr>
          </a:p>
          <a:p>
            <a:pPr algn="l">
              <a:lnSpc>
                <a:spcPts val="3345"/>
              </a:lnSpc>
              <a:spcBef>
                <a:spcPct val="0"/>
              </a:spcBef>
            </a:pPr>
            <a:r>
              <a:rPr lang="en-US" b="true" sz="2389">
                <a:solidFill>
                  <a:srgbClr val="000000"/>
                </a:solidFill>
                <a:latin typeface="Poppins Bold"/>
                <a:ea typeface="Poppins Bold"/>
                <a:cs typeface="Poppins Bold"/>
                <a:sym typeface="Poppins Bold"/>
              </a:rPr>
              <a:t>Empowerment via Knowledge:</a:t>
            </a:r>
            <a:r>
              <a:rPr lang="en-US" sz="2389">
                <a:solidFill>
                  <a:srgbClr val="000000"/>
                </a:solidFill>
                <a:latin typeface="Poppins"/>
                <a:ea typeface="Poppins"/>
                <a:cs typeface="Poppins"/>
                <a:sym typeface="Poppins"/>
              </a:rPr>
              <a:t> Seek to enhance self-assurance, confidence and self-directed learning in students.</a:t>
            </a:r>
          </a:p>
        </p:txBody>
      </p:sp>
      <p:pic>
        <p:nvPicPr>
          <p:cNvPr name="Picture 14" id="14"/>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5" id="15"/>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6" id="16"/>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5"/>
            <a:stretch>
              <a:fillRect l="0" t="0" r="0" b="0"/>
            </a:stretch>
          </a:blipFill>
        </p:spPr>
      </p:sp>
      <p:sp>
        <p:nvSpPr>
          <p:cNvPr name="Freeform 17" id="17"/>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165946">
            <a:off x="3336520" y="548257"/>
            <a:ext cx="11749535" cy="9092355"/>
            <a:chOff x="0" y="0"/>
            <a:chExt cx="1029890" cy="796978"/>
          </a:xfrm>
        </p:grpSpPr>
        <p:sp>
          <p:nvSpPr>
            <p:cNvPr name="Freeform 3" id="3"/>
            <p:cNvSpPr/>
            <p:nvPr/>
          </p:nvSpPr>
          <p:spPr>
            <a:xfrm flipH="false" flipV="false" rot="0">
              <a:off x="0" y="0"/>
              <a:ext cx="1029890" cy="796978"/>
            </a:xfrm>
            <a:custGeom>
              <a:avLst/>
              <a:gdLst/>
              <a:ahLst/>
              <a:cxnLst/>
              <a:rect r="r" b="b" t="t" l="l"/>
              <a:pathLst>
                <a:path h="796978" w="1029890">
                  <a:moveTo>
                    <a:pt x="514945" y="0"/>
                  </a:moveTo>
                  <a:cubicBezTo>
                    <a:pt x="230549" y="0"/>
                    <a:pt x="0" y="178410"/>
                    <a:pt x="0" y="398489"/>
                  </a:cubicBezTo>
                  <a:cubicBezTo>
                    <a:pt x="0" y="618569"/>
                    <a:pt x="230549" y="796978"/>
                    <a:pt x="514945" y="796978"/>
                  </a:cubicBezTo>
                  <a:cubicBezTo>
                    <a:pt x="799341" y="796978"/>
                    <a:pt x="1029890" y="618569"/>
                    <a:pt x="1029890" y="398489"/>
                  </a:cubicBezTo>
                  <a:cubicBezTo>
                    <a:pt x="1029890" y="178410"/>
                    <a:pt x="799341" y="0"/>
                    <a:pt x="514945"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96552" y="36617"/>
              <a:ext cx="836786" cy="6856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676281" y="3581589"/>
            <a:ext cx="6935438" cy="3019046"/>
          </a:xfrm>
          <a:prstGeom prst="rect">
            <a:avLst/>
          </a:prstGeom>
        </p:spPr>
        <p:txBody>
          <a:bodyPr anchor="t" rtlCol="false" tIns="0" lIns="0" bIns="0" rIns="0">
            <a:spAutoFit/>
          </a:bodyPr>
          <a:lstStyle/>
          <a:p>
            <a:pPr algn="ctr">
              <a:lnSpc>
                <a:spcPts val="4745"/>
              </a:lnSpc>
              <a:spcBef>
                <a:spcPct val="0"/>
              </a:spcBef>
            </a:pPr>
            <a:r>
              <a:rPr lang="en-US" sz="3389">
                <a:solidFill>
                  <a:srgbClr val="000000"/>
                </a:solidFill>
                <a:latin typeface="Poppins"/>
                <a:ea typeface="Poppins"/>
                <a:cs typeface="Poppins"/>
                <a:sym typeface="Poppins"/>
              </a:rPr>
              <a:t>Our project reflects a commitment to student success, making science education more accessible and engaging.</a:t>
            </a:r>
          </a:p>
        </p:txBody>
      </p:sp>
      <p:sp>
        <p:nvSpPr>
          <p:cNvPr name="TextBox 6" id="6"/>
          <p:cNvSpPr txBox="true"/>
          <p:nvPr/>
        </p:nvSpPr>
        <p:spPr>
          <a:xfrm rot="0">
            <a:off x="8536033" y="2131401"/>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11325" y="566831"/>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5394354" y="84953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PROBLEM</a:t>
            </a:r>
          </a:p>
        </p:txBody>
      </p:sp>
      <p:grpSp>
        <p:nvGrpSpPr>
          <p:cNvPr name="Group 8" id="8"/>
          <p:cNvGrpSpPr/>
          <p:nvPr/>
        </p:nvGrpSpPr>
        <p:grpSpPr>
          <a:xfrm rot="0">
            <a:off x="15020109" y="2605709"/>
            <a:ext cx="5077990" cy="5077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776034" y="4751466"/>
            <a:ext cx="7548863" cy="2297051"/>
          </a:xfrm>
          <a:prstGeom prst="rect">
            <a:avLst/>
          </a:prstGeom>
        </p:spPr>
        <p:txBody>
          <a:bodyPr anchor="t" rtlCol="false" tIns="0" lIns="0" bIns="0" rIns="0">
            <a:spAutoFit/>
          </a:bodyPr>
          <a:lstStyle/>
          <a:p>
            <a:pPr algn="l">
              <a:lnSpc>
                <a:spcPts val="3065"/>
              </a:lnSpc>
            </a:pPr>
            <a:r>
              <a:rPr lang="en-US" sz="2189">
                <a:solidFill>
                  <a:srgbClr val="000000"/>
                </a:solidFill>
                <a:latin typeface="Poppins"/>
                <a:ea typeface="Poppins"/>
                <a:cs typeface="Poppins"/>
                <a:sym typeface="Poppins"/>
              </a:rPr>
              <a:t>Students frequently encounter significant challenges in preparing for exams due to the limitations of traditional assessment methods. </a:t>
            </a:r>
          </a:p>
          <a:p>
            <a:pPr algn="l">
              <a:lnSpc>
                <a:spcPts val="3065"/>
              </a:lnSpc>
              <a:spcBef>
                <a:spcPct val="0"/>
              </a:spcBef>
            </a:pPr>
            <a:r>
              <a:rPr lang="en-US" sz="2189">
                <a:solidFill>
                  <a:srgbClr val="000000"/>
                </a:solidFill>
                <a:latin typeface="Poppins"/>
                <a:ea typeface="Poppins"/>
                <a:cs typeface="Poppins"/>
                <a:sym typeface="Poppins"/>
              </a:rPr>
              <a:t>The following issues contribute to ineffective study practices and hinder true understanding of the subject matter:</a:t>
            </a:r>
          </a:p>
        </p:txBody>
      </p:sp>
      <p:pic>
        <p:nvPicPr>
          <p:cNvPr name="Picture 12" id="12"/>
          <p:cNvPicPr>
            <a:picLocks noChangeAspect="true"/>
          </p:cNvPicPr>
          <p:nvPr/>
        </p:nvPicPr>
        <p:blipFill>
          <a:blip r:embed="rId4"/>
          <a:srcRect l="0" t="0" r="0" b="0"/>
          <a:stretch>
            <a:fillRect/>
          </a:stretch>
        </p:blipFill>
        <p:spPr>
          <a:xfrm flipH="true" flipV="false" rot="0">
            <a:off x="14221701" y="392517"/>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5938961" y="8731663"/>
            <a:ext cx="3240285" cy="1555337"/>
          </a:xfrm>
          <a:prstGeom prst="rect">
            <a:avLst/>
          </a:prstGeom>
        </p:spPr>
      </p:pic>
      <p:sp>
        <p:nvSpPr>
          <p:cNvPr name="Freeform 14" id="14"/>
          <p:cNvSpPr/>
          <p:nvPr/>
        </p:nvSpPr>
        <p:spPr>
          <a:xfrm flipH="false" flipV="false" rot="0">
            <a:off x="1832540" y="2713015"/>
            <a:ext cx="6217889" cy="6440628"/>
          </a:xfrm>
          <a:custGeom>
            <a:avLst/>
            <a:gdLst/>
            <a:ahLst/>
            <a:cxnLst/>
            <a:rect r="r" b="b" t="t" l="l"/>
            <a:pathLst>
              <a:path h="6440628" w="6217889">
                <a:moveTo>
                  <a:pt x="0" y="0"/>
                </a:moveTo>
                <a:lnTo>
                  <a:pt x="6217890" y="0"/>
                </a:lnTo>
                <a:lnTo>
                  <a:pt x="6217890" y="6440628"/>
                </a:lnTo>
                <a:lnTo>
                  <a:pt x="0" y="6440628"/>
                </a:lnTo>
                <a:lnTo>
                  <a:pt x="0" y="0"/>
                </a:lnTo>
                <a:close/>
              </a:path>
            </a:pathLst>
          </a:custGeom>
          <a:blipFill>
            <a:blip r:embed="rId5"/>
            <a:stretch>
              <a:fillRect l="0" t="0" r="0" b="0"/>
            </a:stretch>
          </a:blipFill>
          <a:ln cap="sq">
            <a:noFill/>
            <a:prstDash val="solid"/>
            <a:miter/>
          </a:ln>
        </p:spPr>
      </p:sp>
      <p:sp>
        <p:nvSpPr>
          <p:cNvPr name="Freeform 15" id="15"/>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6"/>
            <a:stretch>
              <a:fillRect l="0" t="0" r="0" b="0"/>
            </a:stretch>
          </a:blipFill>
        </p:spPr>
      </p:sp>
      <p:sp>
        <p:nvSpPr>
          <p:cNvPr name="Freeform 16" id="16"/>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4213994"/>
            <a:ext cx="7280656" cy="6248126"/>
          </a:xfrm>
          <a:custGeom>
            <a:avLst/>
            <a:gdLst/>
            <a:ahLst/>
            <a:cxnLst/>
            <a:rect r="r" b="b" t="t" l="l"/>
            <a:pathLst>
              <a:path h="6248126" w="7280656">
                <a:moveTo>
                  <a:pt x="0" y="0"/>
                </a:moveTo>
                <a:lnTo>
                  <a:pt x="7280656" y="0"/>
                </a:lnTo>
                <a:lnTo>
                  <a:pt x="7280656" y="6248127"/>
                </a:lnTo>
                <a:lnTo>
                  <a:pt x="0" y="6248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11325" y="566831"/>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94354" y="84953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PROBLEM</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4"/>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5"/>
            <a:stretch>
              <a:fillRect l="0" t="0" r="0" b="0"/>
            </a:stretch>
          </a:blipFill>
        </p:spPr>
      </p:sp>
      <p:sp>
        <p:nvSpPr>
          <p:cNvPr name="TextBox 9" id="9"/>
          <p:cNvSpPr txBox="true"/>
          <p:nvPr/>
        </p:nvSpPr>
        <p:spPr>
          <a:xfrm rot="0">
            <a:off x="8656712" y="3215832"/>
            <a:ext cx="7548863"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Limited Variety of Questions</a:t>
            </a:r>
            <a:r>
              <a:rPr lang="en-US" sz="2189">
                <a:solidFill>
                  <a:srgbClr val="000000"/>
                </a:solidFill>
                <a:latin typeface="Poppins"/>
                <a:ea typeface="Poppins"/>
                <a:cs typeface="Poppins"/>
                <a:sym typeface="Poppins"/>
              </a:rPr>
              <a:t>: Practice exams and standard revision resources frequently have a limited number of questions, which results in content that is repeated and promotes rote memory over true comprehension. </a:t>
            </a:r>
          </a:p>
        </p:txBody>
      </p:sp>
      <p:sp>
        <p:nvSpPr>
          <p:cNvPr name="TextBox 10" id="10"/>
          <p:cNvSpPr txBox="true"/>
          <p:nvPr/>
        </p:nvSpPr>
        <p:spPr>
          <a:xfrm rot="0">
            <a:off x="8656712" y="5265525"/>
            <a:ext cx="7548863" cy="1535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Inadequate Coverage of Content:</a:t>
            </a:r>
            <a:r>
              <a:rPr lang="en-US" sz="2189">
                <a:solidFill>
                  <a:srgbClr val="000000"/>
                </a:solidFill>
                <a:latin typeface="Poppins"/>
                <a:ea typeface="Poppins"/>
                <a:cs typeface="Poppins"/>
                <a:sym typeface="Poppins"/>
              </a:rPr>
              <a:t> Many traditional resources don't cover all the ground necessary for comprehensive exam preparation, leaving gaps in students' knowledge and comprehension. </a:t>
            </a:r>
          </a:p>
        </p:txBody>
      </p:sp>
      <p:sp>
        <p:nvSpPr>
          <p:cNvPr name="TextBox 11" id="11"/>
          <p:cNvSpPr txBox="true"/>
          <p:nvPr/>
        </p:nvSpPr>
        <p:spPr>
          <a:xfrm rot="0">
            <a:off x="8656712" y="6933925"/>
            <a:ext cx="7548863" cy="1916051"/>
          </a:xfrm>
          <a:prstGeom prst="rect">
            <a:avLst/>
          </a:prstGeom>
        </p:spPr>
        <p:txBody>
          <a:bodyPr anchor="t" rtlCol="false" tIns="0" lIns="0" bIns="0" rIns="0">
            <a:spAutoFit/>
          </a:bodyPr>
          <a:lstStyle/>
          <a:p>
            <a:pPr algn="l">
              <a:lnSpc>
                <a:spcPts val="3065"/>
              </a:lnSpc>
              <a:spcBef>
                <a:spcPct val="0"/>
              </a:spcBef>
            </a:pPr>
            <a:r>
              <a:rPr lang="en-US" b="true" sz="2189">
                <a:solidFill>
                  <a:srgbClr val="000000"/>
                </a:solidFill>
                <a:latin typeface="Poppins Bold"/>
                <a:ea typeface="Poppins Bold"/>
                <a:cs typeface="Poppins Bold"/>
                <a:sym typeface="Poppins Bold"/>
              </a:rPr>
              <a:t>Uneven Evaluation of Abilities:</a:t>
            </a:r>
            <a:r>
              <a:rPr lang="en-US" sz="2189">
                <a:solidFill>
                  <a:srgbClr val="000000"/>
                </a:solidFill>
                <a:latin typeface="Poppins"/>
                <a:ea typeface="Poppins"/>
                <a:cs typeface="Poppins"/>
                <a:sym typeface="Poppins"/>
              </a:rPr>
              <a:t> The reliance on static resources can lead to an imbalanced assessment of students' capabilities, leaving them inadequately prepared for the diverse nature of exam questions they may encounter.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2165946">
            <a:off x="2925913" y="576383"/>
            <a:ext cx="12493605" cy="9092355"/>
            <a:chOff x="0" y="0"/>
            <a:chExt cx="1095110" cy="796978"/>
          </a:xfrm>
        </p:grpSpPr>
        <p:sp>
          <p:nvSpPr>
            <p:cNvPr name="Freeform 3" id="3"/>
            <p:cNvSpPr/>
            <p:nvPr/>
          </p:nvSpPr>
          <p:spPr>
            <a:xfrm flipH="false" flipV="false" rot="0">
              <a:off x="0" y="0"/>
              <a:ext cx="1095110" cy="796978"/>
            </a:xfrm>
            <a:custGeom>
              <a:avLst/>
              <a:gdLst/>
              <a:ahLst/>
              <a:cxnLst/>
              <a:rect r="r" b="b" t="t" l="l"/>
              <a:pathLst>
                <a:path h="796978" w="1095110">
                  <a:moveTo>
                    <a:pt x="547555" y="0"/>
                  </a:moveTo>
                  <a:cubicBezTo>
                    <a:pt x="245149" y="0"/>
                    <a:pt x="0" y="178410"/>
                    <a:pt x="0" y="398489"/>
                  </a:cubicBezTo>
                  <a:cubicBezTo>
                    <a:pt x="0" y="618569"/>
                    <a:pt x="245149" y="796978"/>
                    <a:pt x="547555" y="796978"/>
                  </a:cubicBezTo>
                  <a:cubicBezTo>
                    <a:pt x="849962" y="796978"/>
                    <a:pt x="1095110" y="618569"/>
                    <a:pt x="1095110" y="398489"/>
                  </a:cubicBezTo>
                  <a:cubicBezTo>
                    <a:pt x="1095110" y="178410"/>
                    <a:pt x="849962" y="0"/>
                    <a:pt x="547555"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102667" y="36617"/>
              <a:ext cx="889777" cy="6856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72884" y="3564139"/>
            <a:ext cx="8942231" cy="3619121"/>
          </a:xfrm>
          <a:prstGeom prst="rect">
            <a:avLst/>
          </a:prstGeom>
        </p:spPr>
        <p:txBody>
          <a:bodyPr anchor="t" rtlCol="false" tIns="0" lIns="0" bIns="0" rIns="0">
            <a:spAutoFit/>
          </a:bodyPr>
          <a:lstStyle/>
          <a:p>
            <a:pPr algn="ctr">
              <a:lnSpc>
                <a:spcPts val="4745"/>
              </a:lnSpc>
              <a:spcBef>
                <a:spcPct val="0"/>
              </a:spcBef>
            </a:pPr>
            <a:r>
              <a:rPr lang="en-US" sz="3389">
                <a:solidFill>
                  <a:srgbClr val="000000"/>
                </a:solidFill>
                <a:latin typeface="Poppins"/>
                <a:ea typeface="Poppins"/>
                <a:cs typeface="Poppins"/>
                <a:sym typeface="Poppins"/>
              </a:rPr>
              <a:t>These challenges highlight the need for innovative solutions that provide a more dynamic and comprehensive approach to exam preparation, ultimately fostering deeper learning and better outcomes for students.</a:t>
            </a:r>
          </a:p>
        </p:txBody>
      </p:sp>
      <p:sp>
        <p:nvSpPr>
          <p:cNvPr name="TextBox 6" id="6"/>
          <p:cNvSpPr txBox="true"/>
          <p:nvPr/>
        </p:nvSpPr>
        <p:spPr>
          <a:xfrm rot="0">
            <a:off x="8536033" y="2131401"/>
            <a:ext cx="1215933" cy="430734"/>
          </a:xfrm>
          <a:prstGeom prst="rect">
            <a:avLst/>
          </a:prstGeom>
        </p:spPr>
        <p:txBody>
          <a:bodyPr anchor="t" rtlCol="false" tIns="0" lIns="0" bIns="0" rIns="0">
            <a:spAutoFit/>
          </a:bodyPr>
          <a:lstStyle/>
          <a:p>
            <a:pPr algn="l">
              <a:lnSpc>
                <a:spcPts val="3558"/>
              </a:lnSpc>
              <a:spcBef>
                <a:spcPct val="0"/>
              </a:spcBef>
            </a:pPr>
            <a:r>
              <a:rPr lang="en-US" b="true" sz="2541">
                <a:solidFill>
                  <a:srgbClr val="3428BA"/>
                </a:solidFill>
                <a:latin typeface="Canva Sans Bold"/>
                <a:ea typeface="Canva Sans Bold"/>
                <a:cs typeface="Canva Sans Bold"/>
                <a:sym typeface="Canva Sans Bold"/>
              </a:rPr>
              <a:t>Q-Ease</a:t>
            </a:r>
          </a:p>
        </p:txBody>
      </p:sp>
      <p:sp>
        <p:nvSpPr>
          <p:cNvPr name="Freeform 7" id="7"/>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2"/>
            <a:stretch>
              <a:fillRect l="0" t="0" r="0" b="0"/>
            </a:stretch>
          </a:blipFill>
        </p:spPr>
      </p:sp>
      <p:sp>
        <p:nvSpPr>
          <p:cNvPr name="Freeform 8" id="8"/>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186536" y="5143500"/>
            <a:ext cx="13166245" cy="7669748"/>
            <a:chOff x="0" y="0"/>
            <a:chExt cx="1030219" cy="600135"/>
          </a:xfrm>
        </p:grpSpPr>
        <p:sp>
          <p:nvSpPr>
            <p:cNvPr name="Freeform 3" id="3"/>
            <p:cNvSpPr/>
            <p:nvPr/>
          </p:nvSpPr>
          <p:spPr>
            <a:xfrm flipH="false" flipV="false" rot="0">
              <a:off x="0" y="0"/>
              <a:ext cx="1030219" cy="600135"/>
            </a:xfrm>
            <a:custGeom>
              <a:avLst/>
              <a:gdLst/>
              <a:ahLst/>
              <a:cxnLst/>
              <a:rect r="r" b="b" t="t" l="l"/>
              <a:pathLst>
                <a:path h="600135" w="1030219">
                  <a:moveTo>
                    <a:pt x="827019" y="0"/>
                  </a:moveTo>
                  <a:lnTo>
                    <a:pt x="0" y="0"/>
                  </a:lnTo>
                  <a:lnTo>
                    <a:pt x="203200" y="600135"/>
                  </a:lnTo>
                  <a:lnTo>
                    <a:pt x="1030219" y="600135"/>
                  </a:lnTo>
                  <a:lnTo>
                    <a:pt x="827019" y="0"/>
                  </a:ln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101600" y="-66675"/>
              <a:ext cx="827019" cy="666810"/>
            </a:xfrm>
            <a:prstGeom prst="rect">
              <a:avLst/>
            </a:prstGeom>
          </p:spPr>
          <p:txBody>
            <a:bodyPr anchor="ctr" rtlCol="false" tIns="50800" lIns="50800" bIns="50800" rIns="50800"/>
            <a:lstStyle/>
            <a:p>
              <a:pPr algn="ctr">
                <a:lnSpc>
                  <a:spcPts val="3079"/>
                </a:lnSpc>
              </a:pPr>
            </a:p>
          </p:txBody>
        </p:sp>
      </p:grpSp>
      <p:grpSp>
        <p:nvGrpSpPr>
          <p:cNvPr name="Group 5" id="5"/>
          <p:cNvGrpSpPr/>
          <p:nvPr/>
        </p:nvGrpSpPr>
        <p:grpSpPr>
          <a:xfrm rot="0">
            <a:off x="9536828" y="1028700"/>
            <a:ext cx="9118794" cy="2858155"/>
            <a:chOff x="0" y="0"/>
            <a:chExt cx="2401658" cy="752765"/>
          </a:xfrm>
        </p:grpSpPr>
        <p:sp>
          <p:nvSpPr>
            <p:cNvPr name="Freeform 6" id="6"/>
            <p:cNvSpPr/>
            <p:nvPr/>
          </p:nvSpPr>
          <p:spPr>
            <a:xfrm flipH="false" flipV="false" rot="0">
              <a:off x="0" y="0"/>
              <a:ext cx="2401658" cy="752765"/>
            </a:xfrm>
            <a:custGeom>
              <a:avLst/>
              <a:gdLst/>
              <a:ahLst/>
              <a:cxnLst/>
              <a:rect r="r" b="b" t="t" l="l"/>
              <a:pathLst>
                <a:path h="752765" w="2401658">
                  <a:moveTo>
                    <a:pt x="0" y="0"/>
                  </a:moveTo>
                  <a:lnTo>
                    <a:pt x="2401658" y="0"/>
                  </a:lnTo>
                  <a:lnTo>
                    <a:pt x="2401658" y="752765"/>
                  </a:lnTo>
                  <a:lnTo>
                    <a:pt x="0" y="752765"/>
                  </a:lnTo>
                  <a:close/>
                </a:path>
              </a:pathLst>
            </a:custGeom>
            <a:solidFill>
              <a:srgbClr val="2B59C3">
                <a:alpha val="71765"/>
              </a:srgbClr>
            </a:solidFill>
          </p:spPr>
        </p:sp>
        <p:sp>
          <p:nvSpPr>
            <p:cNvPr name="TextBox 7" id="7"/>
            <p:cNvSpPr txBox="true"/>
            <p:nvPr/>
          </p:nvSpPr>
          <p:spPr>
            <a:xfrm>
              <a:off x="0" y="28575"/>
              <a:ext cx="2401658" cy="724190"/>
            </a:xfrm>
            <a:prstGeom prst="rect">
              <a:avLst/>
            </a:prstGeom>
          </p:spPr>
          <p:txBody>
            <a:bodyPr anchor="ctr" rtlCol="false" tIns="50800" lIns="50800" bIns="50800" rIns="50800"/>
            <a:lstStyle/>
            <a:p>
              <a:pPr algn="ctr">
                <a:lnSpc>
                  <a:spcPts val="2661"/>
                </a:lnSpc>
              </a:pPr>
            </a:p>
          </p:txBody>
        </p:sp>
      </p:grpSp>
      <p:sp>
        <p:nvSpPr>
          <p:cNvPr name="Freeform 8" id="8"/>
          <p:cNvSpPr/>
          <p:nvPr/>
        </p:nvSpPr>
        <p:spPr>
          <a:xfrm flipH="false" flipV="false" rot="0">
            <a:off x="1706224" y="2492649"/>
            <a:ext cx="7574859" cy="6073660"/>
          </a:xfrm>
          <a:custGeom>
            <a:avLst/>
            <a:gdLst/>
            <a:ahLst/>
            <a:cxnLst/>
            <a:rect r="r" b="b" t="t" l="l"/>
            <a:pathLst>
              <a:path h="6073660" w="7574859">
                <a:moveTo>
                  <a:pt x="0" y="0"/>
                </a:moveTo>
                <a:lnTo>
                  <a:pt x="7574859" y="0"/>
                </a:lnTo>
                <a:lnTo>
                  <a:pt x="7574859" y="6073660"/>
                </a:lnTo>
                <a:lnTo>
                  <a:pt x="0" y="6073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979709" y="1300358"/>
            <a:ext cx="7726828" cy="2498882"/>
          </a:xfrm>
          <a:prstGeom prst="rect">
            <a:avLst/>
          </a:prstGeom>
        </p:spPr>
        <p:txBody>
          <a:bodyPr anchor="t" rtlCol="false" tIns="0" lIns="0" bIns="0" rIns="0">
            <a:spAutoFit/>
          </a:bodyPr>
          <a:lstStyle/>
          <a:p>
            <a:pPr algn="l">
              <a:lnSpc>
                <a:spcPts val="6518"/>
              </a:lnSpc>
            </a:pPr>
            <a:r>
              <a:rPr lang="en-US" sz="6453">
                <a:solidFill>
                  <a:srgbClr val="FFFFFF"/>
                </a:solidFill>
                <a:latin typeface="Anton"/>
                <a:ea typeface="Anton"/>
                <a:cs typeface="Anton"/>
                <a:sym typeface="Anton"/>
              </a:rPr>
              <a:t>SOLUTION:</a:t>
            </a:r>
          </a:p>
          <a:p>
            <a:pPr algn="l">
              <a:lnSpc>
                <a:spcPts val="6518"/>
              </a:lnSpc>
            </a:pPr>
            <a:r>
              <a:rPr lang="en-US" sz="6453">
                <a:solidFill>
                  <a:srgbClr val="FFFFFF"/>
                </a:solidFill>
                <a:latin typeface="Anton"/>
                <a:ea typeface="Anton"/>
                <a:cs typeface="Anton"/>
                <a:sym typeface="Anton"/>
              </a:rPr>
              <a:t>INNOVATIVE APPROACH TO EXAM PREPARATION</a:t>
            </a:r>
          </a:p>
        </p:txBody>
      </p:sp>
      <p:sp>
        <p:nvSpPr>
          <p:cNvPr name="TextBox 10" id="10"/>
          <p:cNvSpPr txBox="true"/>
          <p:nvPr/>
        </p:nvSpPr>
        <p:spPr>
          <a:xfrm rot="0">
            <a:off x="9536828" y="4273686"/>
            <a:ext cx="8777410" cy="3019046"/>
          </a:xfrm>
          <a:prstGeom prst="rect">
            <a:avLst/>
          </a:prstGeom>
        </p:spPr>
        <p:txBody>
          <a:bodyPr anchor="t" rtlCol="false" tIns="0" lIns="0" bIns="0" rIns="0">
            <a:spAutoFit/>
          </a:bodyPr>
          <a:lstStyle/>
          <a:p>
            <a:pPr algn="ctr">
              <a:lnSpc>
                <a:spcPts val="4745"/>
              </a:lnSpc>
              <a:spcBef>
                <a:spcPct val="0"/>
              </a:spcBef>
            </a:pPr>
            <a:r>
              <a:rPr lang="en-US" sz="3389">
                <a:solidFill>
                  <a:srgbClr val="000000"/>
                </a:solidFill>
                <a:latin typeface="Poppins"/>
                <a:ea typeface="Poppins"/>
                <a:cs typeface="Poppins"/>
                <a:sym typeface="Poppins"/>
              </a:rPr>
              <a:t>To address the challenges faced by students in effective exam preparation, we propose an innovative solution that leverages technology to enhance learning and assessment practices:</a:t>
            </a:r>
          </a:p>
        </p:txBody>
      </p:sp>
      <p:sp>
        <p:nvSpPr>
          <p:cNvPr name="Freeform 11" id="11"/>
          <p:cNvSpPr/>
          <p:nvPr/>
        </p:nvSpPr>
        <p:spPr>
          <a:xfrm flipH="false" flipV="false" rot="0">
            <a:off x="151059" y="0"/>
            <a:ext cx="1071303" cy="1002629"/>
          </a:xfrm>
          <a:custGeom>
            <a:avLst/>
            <a:gdLst/>
            <a:ahLst/>
            <a:cxnLst/>
            <a:rect r="r" b="b" t="t" l="l"/>
            <a:pathLst>
              <a:path h="1002629" w="1071303">
                <a:moveTo>
                  <a:pt x="0" y="0"/>
                </a:moveTo>
                <a:lnTo>
                  <a:pt x="1071302" y="0"/>
                </a:lnTo>
                <a:lnTo>
                  <a:pt x="1071302" y="1002629"/>
                </a:lnTo>
                <a:lnTo>
                  <a:pt x="0" y="1002629"/>
                </a:lnTo>
                <a:lnTo>
                  <a:pt x="0" y="0"/>
                </a:lnTo>
                <a:close/>
              </a:path>
            </a:pathLst>
          </a:custGeom>
          <a:blipFill>
            <a:blip r:embed="rId4"/>
            <a:stretch>
              <a:fillRect l="0" t="0" r="0" b="0"/>
            </a:stretch>
          </a:blipFill>
        </p:spPr>
      </p:sp>
      <p:sp>
        <p:nvSpPr>
          <p:cNvPr name="Freeform 12" id="12"/>
          <p:cNvSpPr/>
          <p:nvPr/>
        </p:nvSpPr>
        <p:spPr>
          <a:xfrm flipH="false" flipV="false" rot="0">
            <a:off x="151059" y="1028700"/>
            <a:ext cx="1114866" cy="562280"/>
          </a:xfrm>
          <a:custGeom>
            <a:avLst/>
            <a:gdLst/>
            <a:ahLst/>
            <a:cxnLst/>
            <a:rect r="r" b="b" t="t" l="l"/>
            <a:pathLst>
              <a:path h="562280" w="1114866">
                <a:moveTo>
                  <a:pt x="0" y="0"/>
                </a:moveTo>
                <a:lnTo>
                  <a:pt x="1114865" y="0"/>
                </a:lnTo>
                <a:lnTo>
                  <a:pt x="1114865" y="562280"/>
                </a:lnTo>
                <a:lnTo>
                  <a:pt x="0" y="562280"/>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DAGT2wY5_I4</dc:identifier>
  <dcterms:modified xsi:type="dcterms:W3CDTF">2011-08-01T06:04:30Z</dcterms:modified>
  <cp:revision>1</cp:revision>
  <dc:title>Q-</dc:title>
</cp:coreProperties>
</file>